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78" r:id="rId2"/>
    <p:sldId id="268" r:id="rId3"/>
    <p:sldId id="279" r:id="rId4"/>
    <p:sldId id="291" r:id="rId5"/>
    <p:sldId id="269" r:id="rId6"/>
    <p:sldId id="280" r:id="rId7"/>
    <p:sldId id="283" r:id="rId8"/>
    <p:sldId id="286" r:id="rId9"/>
    <p:sldId id="287" r:id="rId10"/>
    <p:sldId id="288" r:id="rId11"/>
    <p:sldId id="290" r:id="rId12"/>
    <p:sldId id="282" r:id="rId1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5F5F5F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5F5F5F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5F5F5F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5F5F5F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5F5F5F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5F5F5F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5F5F5F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5F5F5F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5F5F5F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EAEA"/>
    <a:srgbClr val="E6E6E6"/>
    <a:srgbClr val="F3F3F3"/>
    <a:srgbClr val="D700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77" autoAdjust="0"/>
    <p:restoredTop sz="94347" autoAdjust="0"/>
  </p:normalViewPr>
  <p:slideViewPr>
    <p:cSldViewPr snapToObjects="1">
      <p:cViewPr varScale="1">
        <p:scale>
          <a:sx n="102" d="100"/>
          <a:sy n="102" d="100"/>
        </p:scale>
        <p:origin x="264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59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2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pPr/>
              <a:t>2018/5/27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82906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3" name="Shape 11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5550208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小米兰亭" panose="03000502000000000000" charset="-122"/>
        <a:ea typeface="小米兰亭" panose="03000502000000000000" charset="-122"/>
        <a:cs typeface="小米兰亭" panose="03000502000000000000" charset="-122"/>
        <a:sym typeface="Calibri" panose="020F0502020204030204"/>
      </a:defRPr>
    </a:lvl1pPr>
    <a:lvl2pPr indent="228600" latinLnBrk="0">
      <a:defRPr sz="1200">
        <a:latin typeface="+mn-lt"/>
        <a:ea typeface="+mn-ea"/>
        <a:cs typeface="+mn-cs"/>
        <a:sym typeface="Calibri" panose="020F0502020204030204"/>
      </a:defRPr>
    </a:lvl2pPr>
    <a:lvl3pPr indent="457200" latinLnBrk="0">
      <a:defRPr sz="1200">
        <a:latin typeface="+mn-lt"/>
        <a:ea typeface="+mn-ea"/>
        <a:cs typeface="+mn-cs"/>
        <a:sym typeface="Calibri" panose="020F0502020204030204"/>
      </a:defRPr>
    </a:lvl3pPr>
    <a:lvl4pPr indent="685800" latinLnBrk="0">
      <a:defRPr sz="1200">
        <a:latin typeface="+mn-lt"/>
        <a:ea typeface="+mn-ea"/>
        <a:cs typeface="+mn-cs"/>
        <a:sym typeface="Calibri" panose="020F0502020204030204"/>
      </a:defRPr>
    </a:lvl4pPr>
    <a:lvl5pPr indent="914400" latinLnBrk="0">
      <a:defRPr sz="1200">
        <a:latin typeface="+mn-lt"/>
        <a:ea typeface="+mn-ea"/>
        <a:cs typeface="+mn-cs"/>
        <a:sym typeface="Calibri" panose="020F0502020204030204"/>
      </a:defRPr>
    </a:lvl5pPr>
    <a:lvl6pPr indent="1143000" latinLnBrk="0">
      <a:defRPr sz="1200">
        <a:latin typeface="+mn-lt"/>
        <a:ea typeface="+mn-ea"/>
        <a:cs typeface="+mn-cs"/>
        <a:sym typeface="Calibri" panose="020F0502020204030204"/>
      </a:defRPr>
    </a:lvl6pPr>
    <a:lvl7pPr indent="1371600" latinLnBrk="0">
      <a:defRPr sz="1200">
        <a:latin typeface="+mn-lt"/>
        <a:ea typeface="+mn-ea"/>
        <a:cs typeface="+mn-cs"/>
        <a:sym typeface="Calibri" panose="020F0502020204030204"/>
      </a:defRPr>
    </a:lvl7pPr>
    <a:lvl8pPr indent="1600200" latinLnBrk="0">
      <a:defRPr sz="1200">
        <a:latin typeface="+mn-lt"/>
        <a:ea typeface="+mn-ea"/>
        <a:cs typeface="+mn-cs"/>
        <a:sym typeface="Calibri" panose="020F0502020204030204"/>
      </a:defRPr>
    </a:lvl8pPr>
    <a:lvl9pPr indent="1828800" latinLnBrk="0">
      <a:defRPr sz="1200">
        <a:latin typeface="+mn-lt"/>
        <a:ea typeface="+mn-ea"/>
        <a:cs typeface="+mn-cs"/>
        <a:sym typeface="Calibri" panose="020F050202020403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428902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65250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6119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61810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9587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63884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64181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35262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917519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43635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18491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001985" y="3802262"/>
            <a:ext cx="5157789" cy="39909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ClrTx/>
              <a:buSzTx/>
              <a:buNone/>
              <a:defRPr sz="20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0" indent="457200">
              <a:buClrTx/>
              <a:buSzTx/>
              <a:buNone/>
              <a:defRPr b="1"/>
            </a:lvl2pPr>
            <a:lvl3pPr marL="0" indent="914400">
              <a:buClrTx/>
              <a:buSzTx/>
              <a:buNone/>
              <a:defRPr b="1"/>
            </a:lvl3pPr>
            <a:lvl4pPr marL="0" indent="1371600">
              <a:buClrTx/>
              <a:buSzTx/>
              <a:buNone/>
              <a:defRPr b="1"/>
            </a:lvl4pPr>
            <a:lvl5pPr marL="0" indent="1828800">
              <a:buClrTx/>
              <a:buSzTx/>
              <a:buNone/>
              <a:defRPr b="1"/>
            </a:lvl5pPr>
          </a:lstStyle>
          <a:p>
            <a:r>
              <a:rPr lang="zh-CN" altLang="en-US" dirty="0"/>
              <a:t>此处输入讲师姓名</a:t>
            </a:r>
            <a:endParaRPr dirty="0"/>
          </a:p>
        </p:txBody>
      </p:sp>
      <p:sp>
        <p:nvSpPr>
          <p:cNvPr id="6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97260" y="6502777"/>
            <a:ext cx="256541" cy="27546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59A1BF14-344D-416D-8FE8-301B175CD2D5}"/>
              </a:ext>
            </a:extLst>
          </p:cNvPr>
          <p:cNvSpPr/>
          <p:nvPr userDrawn="1"/>
        </p:nvSpPr>
        <p:spPr>
          <a:xfrm>
            <a:off x="4277028" y="2035857"/>
            <a:ext cx="7914972" cy="170285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12700" cap="flat">
            <a:noFill/>
            <a:prstDash val="solid"/>
            <a:miter lim="8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5F5F5F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8" name="Picture 2" descr="E:\work\CSDN\标准化\素材\edu1.png">
            <a:extLst>
              <a:ext uri="{FF2B5EF4-FFF2-40B4-BE49-F238E27FC236}">
                <a16:creationId xmlns:a16="http://schemas.microsoft.com/office/drawing/2014/main" xmlns="" id="{DC375F84-8B86-46B4-8E23-B7D3269C370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50979" y="2216806"/>
            <a:ext cx="2931083" cy="1340958"/>
          </a:xfrm>
          <a:prstGeom prst="rect">
            <a:avLst/>
          </a:prstGeom>
          <a:noFill/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xmlns="" id="{F4575DB5-AA9A-4D2E-A85E-77F29C394E6E}"/>
              </a:ext>
            </a:extLst>
          </p:cNvPr>
          <p:cNvCxnSpPr>
            <a:cxnSpLocks/>
          </p:cNvCxnSpPr>
          <p:nvPr userDrawn="1"/>
        </p:nvCxnSpPr>
        <p:spPr>
          <a:xfrm>
            <a:off x="4648200" y="3254829"/>
            <a:ext cx="707571" cy="0"/>
          </a:xfrm>
          <a:prstGeom prst="line">
            <a:avLst/>
          </a:prstGeom>
          <a:noFill/>
          <a:ln w="12700" cap="flat">
            <a:solidFill>
              <a:schemeClr val="bg1"/>
            </a:solidFill>
            <a:prstDash val="solid"/>
            <a:miter lim="8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" name="标题 1">
            <a:extLst>
              <a:ext uri="{FF2B5EF4-FFF2-40B4-BE49-F238E27FC236}">
                <a16:creationId xmlns:a16="http://schemas.microsoft.com/office/drawing/2014/main" xmlns="" id="{F40A0D1E-A76C-40D9-B87F-92E45F67CE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28459" y="2286889"/>
            <a:ext cx="7380512" cy="719386"/>
          </a:xfrm>
          <a:prstGeom prst="rect">
            <a:avLst/>
          </a:prstGeom>
        </p:spPr>
        <p:txBody>
          <a:bodyPr/>
          <a:lstStyle>
            <a:lvl1pPr>
              <a:defRPr sz="4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此处输入章标题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376C6768-DCE4-4151-AAEA-EC82BFB22A13}"/>
              </a:ext>
            </a:extLst>
          </p:cNvPr>
          <p:cNvSpPr txBox="1"/>
          <p:nvPr userDrawn="1"/>
        </p:nvSpPr>
        <p:spPr>
          <a:xfrm>
            <a:off x="4217314" y="3801251"/>
            <a:ext cx="861772" cy="40010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 dirty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/>
                <a:sym typeface="Times New Roman" panose="02020603050405020304"/>
              </a:rPr>
              <a:t>讲师：</a:t>
            </a:r>
          </a:p>
        </p:txBody>
      </p:sp>
      <p:sp>
        <p:nvSpPr>
          <p:cNvPr id="13" name="正文级别 1…">
            <a:extLst>
              <a:ext uri="{FF2B5EF4-FFF2-40B4-BE49-F238E27FC236}">
                <a16:creationId xmlns:a16="http://schemas.microsoft.com/office/drawing/2014/main" xmlns="" id="{11D466FC-06A7-4926-A00E-94D0D9035D31}"/>
              </a:ext>
            </a:extLst>
          </p:cNvPr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5591944" y="3140968"/>
            <a:ext cx="5157789" cy="39909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ClrTx/>
              <a:buSzTx/>
              <a:buNone/>
              <a:defRPr sz="2400" b="0">
                <a:solidFill>
                  <a:schemeClr val="bg2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0" indent="457200">
              <a:buClrTx/>
              <a:buSzTx/>
              <a:buNone/>
              <a:defRPr b="1"/>
            </a:lvl2pPr>
            <a:lvl3pPr marL="0" indent="914400">
              <a:buClrTx/>
              <a:buSzTx/>
              <a:buNone/>
              <a:defRPr b="1"/>
            </a:lvl3pPr>
            <a:lvl4pPr marL="0" indent="1371600">
              <a:buClrTx/>
              <a:buSzTx/>
              <a:buNone/>
              <a:defRPr b="1"/>
            </a:lvl4pPr>
            <a:lvl5pPr marL="0" indent="1828800">
              <a:buClrTx/>
              <a:buSzTx/>
              <a:buNone/>
              <a:defRPr b="1"/>
            </a:lvl5pPr>
          </a:lstStyle>
          <a:p>
            <a:r>
              <a:rPr lang="zh-CN" altLang="en-US" dirty="0"/>
              <a:t>此处</a:t>
            </a:r>
            <a:r>
              <a:rPr lang="zh-CN" altLang="en-US" dirty="0" smtClean="0"/>
              <a:t>输入节标题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97260" y="6502777"/>
            <a:ext cx="256541" cy="27546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xmlns="" id="{BC079B01-F88D-4E2D-A2D1-5D9282B8C566}"/>
              </a:ext>
            </a:extLst>
          </p:cNvPr>
          <p:cNvCxnSpPr>
            <a:cxnSpLocks/>
          </p:cNvCxnSpPr>
          <p:nvPr userDrawn="1"/>
        </p:nvCxnSpPr>
        <p:spPr>
          <a:xfrm>
            <a:off x="447594" y="586855"/>
            <a:ext cx="3046720" cy="0"/>
          </a:xfrm>
          <a:prstGeom prst="line">
            <a:avLst/>
          </a:prstGeom>
          <a:noFill/>
          <a:ln w="12700" cap="flat">
            <a:solidFill>
              <a:schemeClr val="accent2">
                <a:lumMod val="75000"/>
              </a:schemeClr>
            </a:solidFill>
            <a:prstDash val="solid"/>
            <a:miter lim="8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9" name="组合 8">
            <a:extLst>
              <a:ext uri="{FF2B5EF4-FFF2-40B4-BE49-F238E27FC236}">
                <a16:creationId xmlns:a16="http://schemas.microsoft.com/office/drawing/2014/main" xmlns="" id="{B5A88A0D-0F3F-48B6-B5A4-6C4355AA5B6F}"/>
              </a:ext>
            </a:extLst>
          </p:cNvPr>
          <p:cNvGrpSpPr/>
          <p:nvPr userDrawn="1"/>
        </p:nvGrpSpPr>
        <p:grpSpPr>
          <a:xfrm>
            <a:off x="9961230" y="6488681"/>
            <a:ext cx="1971263" cy="369330"/>
            <a:chOff x="9765890" y="6223198"/>
            <a:chExt cx="2426110" cy="634802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xmlns="" id="{159BD153-C367-44C2-971D-2E48DDA44B35}"/>
                </a:ext>
              </a:extLst>
            </p:cNvPr>
            <p:cNvSpPr/>
            <p:nvPr/>
          </p:nvSpPr>
          <p:spPr>
            <a:xfrm>
              <a:off x="10073250" y="6223198"/>
              <a:ext cx="2118750" cy="634802"/>
            </a:xfrm>
            <a:prstGeom prst="rect">
              <a:avLst/>
            </a:prstGeom>
            <a:grpFill/>
            <a:ln w="12700" cap="flat">
              <a:noFill/>
              <a:prstDash val="solid"/>
              <a:miter lim="8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xmlns="" id="{2FF6C332-6140-477A-BEA8-A97331C70BD8}"/>
                </a:ext>
              </a:extLst>
            </p:cNvPr>
            <p:cNvSpPr/>
            <p:nvPr/>
          </p:nvSpPr>
          <p:spPr>
            <a:xfrm>
              <a:off x="9765890" y="6223198"/>
              <a:ext cx="619534" cy="634802"/>
            </a:xfrm>
            <a:prstGeom prst="triangle">
              <a:avLst/>
            </a:prstGeom>
            <a:grpFill/>
            <a:ln w="12700" cap="flat">
              <a:noFill/>
              <a:prstDash val="solid"/>
              <a:miter lim="8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xmlns="" id="{047D0623-7FC6-40F8-8060-D7A1AB2E1DA0}"/>
              </a:ext>
            </a:extLst>
          </p:cNvPr>
          <p:cNvGrpSpPr/>
          <p:nvPr userDrawn="1"/>
        </p:nvGrpSpPr>
        <p:grpSpPr>
          <a:xfrm>
            <a:off x="10089050" y="6488681"/>
            <a:ext cx="1971263" cy="369330"/>
            <a:chOff x="9765890" y="6223198"/>
            <a:chExt cx="2426110" cy="634802"/>
          </a:xfrm>
          <a:solidFill>
            <a:schemeClr val="accent2"/>
          </a:solidFill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xmlns="" id="{977D5624-9493-4893-958E-971FC6EB1218}"/>
                </a:ext>
              </a:extLst>
            </p:cNvPr>
            <p:cNvSpPr/>
            <p:nvPr/>
          </p:nvSpPr>
          <p:spPr>
            <a:xfrm>
              <a:off x="10073250" y="6223198"/>
              <a:ext cx="2118750" cy="634802"/>
            </a:xfrm>
            <a:prstGeom prst="rect">
              <a:avLst/>
            </a:prstGeom>
            <a:grpFill/>
            <a:ln w="12700" cap="flat">
              <a:noFill/>
              <a:prstDash val="solid"/>
              <a:miter lim="8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14" name="等腰三角形 13">
              <a:extLst>
                <a:ext uri="{FF2B5EF4-FFF2-40B4-BE49-F238E27FC236}">
                  <a16:creationId xmlns:a16="http://schemas.microsoft.com/office/drawing/2014/main" xmlns="" id="{2009DC03-CDC0-4C10-BB31-1324E6888583}"/>
                </a:ext>
              </a:extLst>
            </p:cNvPr>
            <p:cNvSpPr/>
            <p:nvPr/>
          </p:nvSpPr>
          <p:spPr>
            <a:xfrm>
              <a:off x="9765890" y="6223198"/>
              <a:ext cx="619534" cy="634802"/>
            </a:xfrm>
            <a:prstGeom prst="triangle">
              <a:avLst/>
            </a:prstGeom>
            <a:grpFill/>
            <a:ln w="12700" cap="flat">
              <a:noFill/>
              <a:prstDash val="solid"/>
              <a:miter lim="8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xmlns="" id="{745AC8DE-C2A8-4692-923C-5B982152529B}"/>
              </a:ext>
            </a:extLst>
          </p:cNvPr>
          <p:cNvGrpSpPr/>
          <p:nvPr userDrawn="1"/>
        </p:nvGrpSpPr>
        <p:grpSpPr>
          <a:xfrm>
            <a:off x="10236537" y="6488681"/>
            <a:ext cx="1971263" cy="369330"/>
            <a:chOff x="9765890" y="6223198"/>
            <a:chExt cx="2426110" cy="634802"/>
          </a:xfrm>
          <a:solidFill>
            <a:schemeClr val="accent2">
              <a:lumMod val="75000"/>
              <a:alpha val="97000"/>
            </a:schemeClr>
          </a:solidFill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xmlns="" id="{B1F85AFF-4487-4362-8B1A-822E7BEEC53D}"/>
                </a:ext>
              </a:extLst>
            </p:cNvPr>
            <p:cNvSpPr/>
            <p:nvPr/>
          </p:nvSpPr>
          <p:spPr>
            <a:xfrm>
              <a:off x="10073250" y="6223198"/>
              <a:ext cx="2118750" cy="634802"/>
            </a:xfrm>
            <a:prstGeom prst="rect">
              <a:avLst/>
            </a:prstGeom>
            <a:grpFill/>
            <a:ln w="12700" cap="flat">
              <a:noFill/>
              <a:prstDash val="solid"/>
              <a:miter lim="8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18" name="等腰三角形 17">
              <a:extLst>
                <a:ext uri="{FF2B5EF4-FFF2-40B4-BE49-F238E27FC236}">
                  <a16:creationId xmlns:a16="http://schemas.microsoft.com/office/drawing/2014/main" xmlns="" id="{53B73B2F-5064-490E-BF15-7B14DBA97ECA}"/>
                </a:ext>
              </a:extLst>
            </p:cNvPr>
            <p:cNvSpPr/>
            <p:nvPr/>
          </p:nvSpPr>
          <p:spPr>
            <a:xfrm>
              <a:off x="9765890" y="6223198"/>
              <a:ext cx="619534" cy="634802"/>
            </a:xfrm>
            <a:prstGeom prst="triangle">
              <a:avLst/>
            </a:prstGeom>
            <a:grpFill/>
            <a:ln w="12700" cap="flat">
              <a:noFill/>
              <a:prstDash val="solid"/>
              <a:miter lim="8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xmlns="" id="{B1B08BA3-E5C1-4FDD-9E23-C9D6E2263742}"/>
              </a:ext>
            </a:extLst>
          </p:cNvPr>
          <p:cNvSpPr txBox="1"/>
          <p:nvPr userDrawn="1"/>
        </p:nvSpPr>
        <p:spPr>
          <a:xfrm>
            <a:off x="10635443" y="6472514"/>
            <a:ext cx="1413205" cy="3693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kumimoji="0" lang="en-US" altLang="zh-CN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Times New Roman" panose="02020603050405020304"/>
              </a:rPr>
              <a:t>du.csdn.net</a:t>
            </a:r>
            <a:endParaRPr kumimoji="0" lang="zh-CN" altLang="en-US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Times New Roman" panose="02020603050405020304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C18E3441-1886-4232-97FB-99AC7DA0AB63}"/>
              </a:ext>
            </a:extLst>
          </p:cNvPr>
          <p:cNvGrpSpPr/>
          <p:nvPr userDrawn="1"/>
        </p:nvGrpSpPr>
        <p:grpSpPr>
          <a:xfrm flipV="1">
            <a:off x="-19588" y="0"/>
            <a:ext cx="860137" cy="597741"/>
            <a:chOff x="-360202" y="-6"/>
            <a:chExt cx="860137" cy="723269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xmlns="" id="{D7E9C568-E255-43D1-8FEC-A0D7C5256307}"/>
                </a:ext>
              </a:extLst>
            </p:cNvPr>
            <p:cNvGrpSpPr/>
            <p:nvPr/>
          </p:nvGrpSpPr>
          <p:grpSpPr>
            <a:xfrm>
              <a:off x="-155344" y="-6"/>
              <a:ext cx="655279" cy="723266"/>
              <a:chOff x="-20249" y="0"/>
              <a:chExt cx="924448" cy="914400"/>
            </a:xfrm>
            <a:solidFill>
              <a:schemeClr val="accent2">
                <a:lumMod val="60000"/>
                <a:lumOff val="40000"/>
              </a:schemeClr>
            </a:solidFill>
          </p:grpSpPr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xmlns="" id="{926AA5E5-93A8-4C5E-A595-D8318D386D73}"/>
                  </a:ext>
                </a:extLst>
              </p:cNvPr>
              <p:cNvSpPr/>
              <p:nvPr/>
            </p:nvSpPr>
            <p:spPr>
              <a:xfrm>
                <a:off x="-10886" y="0"/>
                <a:ext cx="447418" cy="914400"/>
              </a:xfrm>
              <a:prstGeom prst="rect">
                <a:avLst/>
              </a:prstGeom>
              <a:grpFill/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  <p:sp>
            <p:nvSpPr>
              <p:cNvPr id="34" name="等腰三角形 33">
                <a:extLst>
                  <a:ext uri="{FF2B5EF4-FFF2-40B4-BE49-F238E27FC236}">
                    <a16:creationId xmlns:a16="http://schemas.microsoft.com/office/drawing/2014/main" xmlns="" id="{CC48D733-B14A-4A7B-A813-C876E23F98DD}"/>
                  </a:ext>
                </a:extLst>
              </p:cNvPr>
              <p:cNvSpPr/>
              <p:nvPr/>
            </p:nvSpPr>
            <p:spPr>
              <a:xfrm>
                <a:off x="-20249" y="0"/>
                <a:ext cx="924448" cy="914400"/>
              </a:xfrm>
              <a:prstGeom prst="triangle">
                <a:avLst/>
              </a:prstGeom>
              <a:grpFill/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 dirty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</p:grp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xmlns="" id="{FB2BC44B-E34E-4CB3-81EF-45962FBBB29B}"/>
                </a:ext>
              </a:extLst>
            </p:cNvPr>
            <p:cNvGrpSpPr/>
            <p:nvPr/>
          </p:nvGrpSpPr>
          <p:grpSpPr>
            <a:xfrm>
              <a:off x="-252895" y="-4"/>
              <a:ext cx="655280" cy="723267"/>
              <a:chOff x="-20249" y="0"/>
              <a:chExt cx="924448" cy="914400"/>
            </a:xfrm>
            <a:solidFill>
              <a:schemeClr val="accent2"/>
            </a:solidFill>
          </p:grpSpPr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xmlns="" id="{2839111F-7799-4715-866C-A0266719300B}"/>
                  </a:ext>
                </a:extLst>
              </p:cNvPr>
              <p:cNvSpPr/>
              <p:nvPr/>
            </p:nvSpPr>
            <p:spPr>
              <a:xfrm>
                <a:off x="-10886" y="0"/>
                <a:ext cx="447418" cy="914400"/>
              </a:xfrm>
              <a:prstGeom prst="rect">
                <a:avLst/>
              </a:prstGeom>
              <a:grpFill/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  <p:sp>
            <p:nvSpPr>
              <p:cNvPr id="32" name="等腰三角形 31">
                <a:extLst>
                  <a:ext uri="{FF2B5EF4-FFF2-40B4-BE49-F238E27FC236}">
                    <a16:creationId xmlns:a16="http://schemas.microsoft.com/office/drawing/2014/main" xmlns="" id="{B784786C-DF68-458B-8814-E15074CA2C98}"/>
                  </a:ext>
                </a:extLst>
              </p:cNvPr>
              <p:cNvSpPr/>
              <p:nvPr/>
            </p:nvSpPr>
            <p:spPr>
              <a:xfrm>
                <a:off x="-20249" y="0"/>
                <a:ext cx="924448" cy="914400"/>
              </a:xfrm>
              <a:prstGeom prst="triangle">
                <a:avLst/>
              </a:prstGeom>
              <a:grpFill/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</p:grp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4C97B34B-44BA-435A-A7AE-5C6DADD86BC4}"/>
                </a:ext>
              </a:extLst>
            </p:cNvPr>
            <p:cNvGrpSpPr/>
            <p:nvPr/>
          </p:nvGrpSpPr>
          <p:grpSpPr>
            <a:xfrm>
              <a:off x="-360202" y="-3"/>
              <a:ext cx="655279" cy="723266"/>
              <a:chOff x="-20249" y="0"/>
              <a:chExt cx="924448" cy="914400"/>
            </a:xfrm>
          </p:grpSpPr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xmlns="" id="{BFF25E7E-7D0B-4FF7-B7CF-12232DA7FB30}"/>
                  </a:ext>
                </a:extLst>
              </p:cNvPr>
              <p:cNvSpPr/>
              <p:nvPr/>
            </p:nvSpPr>
            <p:spPr>
              <a:xfrm>
                <a:off x="-10886" y="0"/>
                <a:ext cx="447418" cy="9144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  <p:sp>
            <p:nvSpPr>
              <p:cNvPr id="25" name="等腰三角形 24">
                <a:extLst>
                  <a:ext uri="{FF2B5EF4-FFF2-40B4-BE49-F238E27FC236}">
                    <a16:creationId xmlns:a16="http://schemas.microsoft.com/office/drawing/2014/main" xmlns="" id="{FCED0EC9-2E85-4B93-8C58-658A7B431E1D}"/>
                  </a:ext>
                </a:extLst>
              </p:cNvPr>
              <p:cNvSpPr/>
              <p:nvPr/>
            </p:nvSpPr>
            <p:spPr>
              <a:xfrm>
                <a:off x="-20249" y="0"/>
                <a:ext cx="924448" cy="914400"/>
              </a:xfrm>
              <a:prstGeom prst="triangle">
                <a:avLst/>
              </a:prstGeom>
              <a:solidFill>
                <a:schemeClr val="accent2">
                  <a:lumMod val="75000"/>
                </a:schemeClr>
              </a:solidFill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</p:grpSp>
      </p:grpSp>
      <p:pic>
        <p:nvPicPr>
          <p:cNvPr id="29" name="Picture 2" descr="E:\work\CSDN\标准化\素材\edu1.png">
            <a:extLst>
              <a:ext uri="{FF2B5EF4-FFF2-40B4-BE49-F238E27FC236}">
                <a16:creationId xmlns:a16="http://schemas.microsoft.com/office/drawing/2014/main" xmlns="" id="{8B998C95-E54E-4987-AE1A-9270F197966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39921" y="257252"/>
            <a:ext cx="1131848" cy="51781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00806639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E:\work\CSDN\标准化\素材\IT学涯.png">
            <a:extLst>
              <a:ext uri="{FF2B5EF4-FFF2-40B4-BE49-F238E27FC236}">
                <a16:creationId xmlns:a16="http://schemas.microsoft.com/office/drawing/2014/main" xmlns="" id="{EECEF510-27F0-4450-A5DB-55CE53DFCC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94997" y="2127997"/>
            <a:ext cx="2602006" cy="26020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Picture 2" descr="E:\work\CSDN\标准化\素材\edu1.png">
            <a:extLst>
              <a:ext uri="{FF2B5EF4-FFF2-40B4-BE49-F238E27FC236}">
                <a16:creationId xmlns:a16="http://schemas.microsoft.com/office/drawing/2014/main" xmlns="" id="{8ED23113-93BC-4840-9E3D-33C10AF229D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92280" y="476672"/>
            <a:ext cx="2602006" cy="11904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37079435"/>
      </p:ext>
    </p:extLst>
  </p:cSld>
  <p:clrMapOvr>
    <a:masterClrMapping/>
  </p:clrMapOvr>
  <p:transition spd="med"/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/>
          </a:bodyPr>
          <a:lstStyle/>
          <a:p>
            <a:r>
              <a:rPr dirty="0" err="1"/>
              <a:t>正文级别</a:t>
            </a:r>
            <a:r>
              <a:rPr dirty="0"/>
              <a:t> 1</a:t>
            </a:r>
          </a:p>
          <a:p>
            <a:pPr lvl="1"/>
            <a:r>
              <a:rPr dirty="0" err="1"/>
              <a:t>正文级别</a:t>
            </a:r>
            <a:r>
              <a:rPr dirty="0"/>
              <a:t> 2</a:t>
            </a:r>
          </a:p>
          <a:p>
            <a:pPr lvl="2"/>
            <a:r>
              <a:rPr dirty="0" err="1"/>
              <a:t>正文级别</a:t>
            </a:r>
            <a:r>
              <a:rPr dirty="0"/>
              <a:t> 3</a:t>
            </a:r>
          </a:p>
          <a:p>
            <a:pPr lvl="3"/>
            <a:r>
              <a:rPr dirty="0" err="1"/>
              <a:t>正文级别</a:t>
            </a:r>
            <a:r>
              <a:rPr dirty="0"/>
              <a:t> 4</a:t>
            </a:r>
          </a:p>
          <a:p>
            <a:pPr lvl="4"/>
            <a:r>
              <a:rPr dirty="0" err="1"/>
              <a:t>正文级别</a:t>
            </a:r>
            <a:r>
              <a:rPr dirty="0"/>
              <a:t>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9" r:id="rId2"/>
    <p:sldLayoutId id="2147483660" r:id="rId3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ln>
            <a:noFill/>
          </a:ln>
          <a:solidFill>
            <a:schemeClr val="accent1"/>
          </a:solidFill>
          <a:uFillTx/>
          <a:latin typeface="小米兰亭" panose="03000502000000000000" charset="-122"/>
          <a:ea typeface="小米兰亭" panose="03000502000000000000" charset="-122"/>
          <a:cs typeface="小米兰亭" panose="03000502000000000000" charset="-122"/>
          <a:sym typeface="Arial" panose="020B0604020202020204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200" b="0" i="0" u="none" strike="noStrike" cap="none" spc="0" baseline="0">
          <a:ln>
            <a:noFill/>
          </a:ln>
          <a:solidFill>
            <a:schemeClr val="accent1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200" b="0" i="0" u="none" strike="noStrike" cap="none" spc="0" baseline="0">
          <a:ln>
            <a:noFill/>
          </a:ln>
          <a:solidFill>
            <a:schemeClr val="accent1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200" b="0" i="0" u="none" strike="noStrike" cap="none" spc="0" baseline="0">
          <a:ln>
            <a:noFill/>
          </a:ln>
          <a:solidFill>
            <a:schemeClr val="accent1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200" b="0" i="0" u="none" strike="noStrike" cap="none" spc="0" baseline="0">
          <a:ln>
            <a:noFill/>
          </a:ln>
          <a:solidFill>
            <a:schemeClr val="accent1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200" b="0" i="0" u="none" strike="noStrike" cap="none" spc="0" baseline="0">
          <a:ln>
            <a:noFill/>
          </a:ln>
          <a:solidFill>
            <a:schemeClr val="accent1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200" b="0" i="0" u="none" strike="noStrike" cap="none" spc="0" baseline="0">
          <a:ln>
            <a:noFill/>
          </a:ln>
          <a:solidFill>
            <a:schemeClr val="accent1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200" b="0" i="0" u="none" strike="noStrike" cap="none" spc="0" baseline="0">
          <a:ln>
            <a:noFill/>
          </a:ln>
          <a:solidFill>
            <a:schemeClr val="accent1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3200" b="0" i="0" u="none" strike="noStrike" cap="none" spc="0" baseline="0">
          <a:ln>
            <a:noFill/>
          </a:ln>
          <a:solidFill>
            <a:schemeClr val="accent1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lvl1pPr marL="449580" marR="0" indent="-44958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2"/>
        </a:buClr>
        <a:buSzPct val="80000"/>
        <a:buFont typeface="Arial" pitchFamily="34" charset="0"/>
        <a:buChar char="•"/>
        <a:defRPr sz="2800" b="0" i="0" u="none" strike="noStrike" cap="none" spc="0" baseline="0">
          <a:ln>
            <a:noFill/>
          </a:ln>
          <a:solidFill>
            <a:srgbClr val="5F5F5F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Times New Roman" panose="02020603050405020304"/>
        </a:defRPr>
      </a:lvl1pPr>
      <a:lvl2pPr marL="868045" marR="0" indent="-33147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 typeface="Arial" pitchFamily="34" charset="0"/>
        <a:buChar char="•"/>
        <a:defRPr sz="1800" b="0" i="0" u="none" strike="noStrike" cap="none" spc="0" baseline="0">
          <a:ln>
            <a:noFill/>
          </a:ln>
          <a:solidFill>
            <a:srgbClr val="5F5F5F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Times New Roman" panose="02020603050405020304"/>
        </a:defRPr>
      </a:lvl2pPr>
      <a:lvl3pPr marL="1219200" marR="0" indent="-3048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 typeface="Arial" pitchFamily="34" charset="0"/>
        <a:buChar char="•"/>
        <a:defRPr sz="1800" b="0" i="0" u="none" strike="noStrike" cap="none" spc="0" baseline="0">
          <a:ln>
            <a:noFill/>
          </a:ln>
          <a:solidFill>
            <a:srgbClr val="5F5F5F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Times New Roman" panose="02020603050405020304"/>
        </a:defRPr>
      </a:lvl3pPr>
      <a:lvl4pPr marL="1676400" marR="0" indent="-3048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 typeface="Arial" pitchFamily="34" charset="0"/>
        <a:buChar char="•"/>
        <a:defRPr sz="1800" b="0" i="0" u="none" strike="noStrike" cap="none" spc="0" baseline="0">
          <a:ln>
            <a:noFill/>
          </a:ln>
          <a:solidFill>
            <a:srgbClr val="5F5F5F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Times New Roman" panose="02020603050405020304"/>
        </a:defRPr>
      </a:lvl4pPr>
      <a:lvl5pPr marL="2133600" marR="0" indent="-3048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 typeface="Arial" pitchFamily="34" charset="0"/>
        <a:buChar char="•"/>
        <a:defRPr sz="1800" b="0" i="0" u="none" strike="noStrike" cap="none" spc="0" baseline="0">
          <a:ln>
            <a:noFill/>
          </a:ln>
          <a:solidFill>
            <a:srgbClr val="5F5F5F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  <a:sym typeface="Times New Roman" panose="02020603050405020304"/>
        </a:defRPr>
      </a:lvl5pPr>
      <a:lvl6pPr marL="2590800" marR="0" indent="-3048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defRPr sz="2400" b="0" i="0" u="none" strike="noStrike" cap="none" spc="0" baseline="0">
          <a:ln>
            <a:noFill/>
          </a:ln>
          <a:solidFill>
            <a:srgbClr val="5F5F5F"/>
          </a:solidFill>
          <a:uFillTx/>
          <a:latin typeface="Times New Roman" panose="02020603050405020304"/>
          <a:ea typeface="Times New Roman" panose="02020603050405020304"/>
          <a:cs typeface="Times New Roman" panose="02020603050405020304"/>
          <a:sym typeface="Times New Roman" panose="02020603050405020304"/>
        </a:defRPr>
      </a:lvl6pPr>
      <a:lvl7pPr marL="3048000" marR="0" indent="-3048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defRPr sz="2400" b="0" i="0" u="none" strike="noStrike" cap="none" spc="0" baseline="0">
          <a:ln>
            <a:noFill/>
          </a:ln>
          <a:solidFill>
            <a:srgbClr val="5F5F5F"/>
          </a:solidFill>
          <a:uFillTx/>
          <a:latin typeface="Times New Roman" panose="02020603050405020304"/>
          <a:ea typeface="Times New Roman" panose="02020603050405020304"/>
          <a:cs typeface="Times New Roman" panose="02020603050405020304"/>
          <a:sym typeface="Times New Roman" panose="02020603050405020304"/>
        </a:defRPr>
      </a:lvl7pPr>
      <a:lvl8pPr marL="3505200" marR="0" indent="-3048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defRPr sz="2400" b="0" i="0" u="none" strike="noStrike" cap="none" spc="0" baseline="0">
          <a:ln>
            <a:noFill/>
          </a:ln>
          <a:solidFill>
            <a:srgbClr val="5F5F5F"/>
          </a:solidFill>
          <a:uFillTx/>
          <a:latin typeface="Times New Roman" panose="02020603050405020304"/>
          <a:ea typeface="Times New Roman" panose="02020603050405020304"/>
          <a:cs typeface="Times New Roman" panose="02020603050405020304"/>
          <a:sym typeface="Times New Roman" panose="02020603050405020304"/>
        </a:defRPr>
      </a:lvl8pPr>
      <a:lvl9pPr marL="3962400" marR="0" indent="-3048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defRPr sz="2400" b="0" i="0" u="none" strike="noStrike" cap="none" spc="0" baseline="0">
          <a:ln>
            <a:noFill/>
          </a:ln>
          <a:solidFill>
            <a:srgbClr val="5F5F5F"/>
          </a:solidFill>
          <a:uFillTx/>
          <a:latin typeface="Times New Roman" panose="02020603050405020304"/>
          <a:ea typeface="Times New Roman" panose="02020603050405020304"/>
          <a:cs typeface="Times New Roman" panose="02020603050405020304"/>
          <a:sym typeface="Times New Roman" panose="02020603050405020304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6.png"/><Relationship Id="rId12" Type="http://schemas.openxmlformats.org/officeDocument/2006/relationships/image" Target="../media/image17.png"/><Relationship Id="rId13" Type="http://schemas.openxmlformats.org/officeDocument/2006/relationships/image" Target="../media/image18.png"/><Relationship Id="rId14" Type="http://schemas.openxmlformats.org/officeDocument/2006/relationships/image" Target="../media/image19.png"/><Relationship Id="rId1" Type="http://schemas.microsoft.com/office/2007/relationships/media" Target="../media/media1.mp4"/><Relationship Id="rId2" Type="http://schemas.openxmlformats.org/officeDocument/2006/relationships/video" Target="../media/media1.mp4"/><Relationship Id="rId3" Type="http://schemas.microsoft.com/office/2007/relationships/media" Target="../media/media2.mp4"/><Relationship Id="rId4" Type="http://schemas.openxmlformats.org/officeDocument/2006/relationships/video" Target="../media/media2.mp4"/><Relationship Id="rId5" Type="http://schemas.microsoft.com/office/2007/relationships/media" Target="../media/media3.mp4"/><Relationship Id="rId6" Type="http://schemas.openxmlformats.org/officeDocument/2006/relationships/video" Target="../media/media3.mp4"/><Relationship Id="rId7" Type="http://schemas.microsoft.com/office/2007/relationships/media" Target="../media/media4.mp4"/><Relationship Id="rId8" Type="http://schemas.openxmlformats.org/officeDocument/2006/relationships/video" Target="../media/media4.mp4"/><Relationship Id="rId9" Type="http://schemas.openxmlformats.org/officeDocument/2006/relationships/slideLayout" Target="../slideLayouts/slideLayout2.xml"/><Relationship Id="rId10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0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A59B39AE-5B5F-491B-911A-CF0522DAA6C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5001985" y="3821991"/>
            <a:ext cx="5157789" cy="399097"/>
          </a:xfrm>
        </p:spPr>
        <p:txBody>
          <a:bodyPr/>
          <a:lstStyle/>
          <a:p>
            <a:r>
              <a:rPr lang="zh-CN" altLang="en-US" dirty="0" smtClean="0"/>
              <a:t>智亮</a:t>
            </a:r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xmlns="" id="{C8C2D075-0580-46B4-9BE7-69F4B5182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hangingPunct="0">
              <a:lnSpc>
                <a:spcPct val="100000"/>
              </a:lnSpc>
            </a:pPr>
            <a:r>
              <a:rPr lang="en-US" altLang="zh-CN" b="1" dirty="0" smtClean="0">
                <a:sym typeface="Times New Roman" panose="02020603050405020304"/>
              </a:rPr>
              <a:t>Week</a:t>
            </a:r>
            <a:r>
              <a:rPr lang="zh-CN" altLang="en-US" b="1" dirty="0" smtClean="0">
                <a:sym typeface="Times New Roman" panose="02020603050405020304"/>
              </a:rPr>
              <a:t> </a:t>
            </a:r>
            <a:r>
              <a:rPr lang="en-US" altLang="zh-CN" b="1" dirty="0" smtClean="0">
                <a:sym typeface="Times New Roman" panose="02020603050405020304"/>
              </a:rPr>
              <a:t>6</a:t>
            </a:r>
            <a:r>
              <a:rPr lang="zh-CN" altLang="en-US" b="1" dirty="0" smtClean="0">
                <a:sym typeface="Times New Roman" panose="02020603050405020304"/>
              </a:rPr>
              <a:t> 深度神经网络</a:t>
            </a:r>
            <a:endParaRPr lang="zh-CN" altLang="en-US" b="1" dirty="0">
              <a:sym typeface="Times New Roman" panose="02020603050405020304"/>
            </a:endParaRP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xmlns="" id="{34023C97-DF05-4EAB-8C99-8A9657CFC33F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521324" y="2996952"/>
            <a:ext cx="5183188" cy="593951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zh-CN" altLang="en-US" b="1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直播</a:t>
            </a:r>
            <a:endParaRPr lang="zh-CN" altLang="en-US" b="1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43177" y="4852139"/>
            <a:ext cx="5439949" cy="92332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 smtClean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charset="0"/>
                <a:ea typeface="Microsoft YaHei" charset="0"/>
                <a:cs typeface="Microsoft YaHei" charset="0"/>
                <a:sym typeface="Times New Roman" panose="02020603050405020304"/>
              </a:rPr>
              <a:t>这会儿没声音是因为我还没说话，别担心。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 smtClean="0">
              <a:ln>
                <a:noFill/>
              </a:ln>
              <a:solidFill>
                <a:srgbClr val="5F5F5F"/>
              </a:solidFill>
              <a:effectLst/>
              <a:uFillTx/>
              <a:latin typeface="Microsoft YaHei" charset="0"/>
              <a:ea typeface="Microsoft YaHei" charset="0"/>
              <a:cs typeface="Microsoft YaHei" charset="0"/>
              <a:sym typeface="Times New Roman" panose="020206030504050203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dirty="0">
                <a:latin typeface="Microsoft YaHei" charset="0"/>
                <a:ea typeface="Microsoft YaHei" charset="0"/>
                <a:cs typeface="Microsoft YaHei" charset="0"/>
              </a:rPr>
              <a:t>——</a:t>
            </a:r>
            <a:r>
              <a:rPr kumimoji="0" lang="zh-CN" altLang="en-US" sz="1800" b="0" i="0" u="none" strike="noStrike" cap="none" spc="0" normalizeH="0" baseline="0" dirty="0" smtClean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Microsoft YaHei" charset="0"/>
                <a:ea typeface="Microsoft YaHei" charset="0"/>
                <a:cs typeface="Microsoft YaHei" charset="0"/>
                <a:sym typeface="Times New Roman" panose="02020603050405020304"/>
              </a:rPr>
              <a:t>我倒是想过给大家放段音乐什么的，可惜不成。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5F5F5F"/>
              </a:solidFill>
              <a:effectLst/>
              <a:uFillTx/>
              <a:latin typeface="Microsoft YaHei" charset="0"/>
              <a:ea typeface="Microsoft YaHei" charset="0"/>
              <a:cs typeface="Microsoft YaHei" charset="0"/>
              <a:sym typeface="Times New Roman" panose="02020603050405020304"/>
            </a:endParaRPr>
          </a:p>
        </p:txBody>
      </p:sp>
      <p:pic>
        <p:nvPicPr>
          <p:cNvPr id="1026" name="Picture 2" descr="https://ss0.bdstatic.com/70cFvHSh_Q1YnxGkpoWK1HF6hhy/it/u=372837488,2096860054&amp;fm=27&amp;gp=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8389" y="4571411"/>
            <a:ext cx="1484784" cy="148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227087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839416" y="44624"/>
            <a:ext cx="8229600" cy="563307"/>
          </a:xfrm>
          <a:prstGeom prst="rect">
            <a:avLst/>
          </a:prstGeom>
        </p:spPr>
        <p:txBody>
          <a:bodyPr/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小米兰亭" panose="03000502000000000000" charset="-122"/>
                <a:ea typeface="小米兰亭" panose="03000502000000000000" charset="-122"/>
                <a:cs typeface="小米兰亭" panose="03000502000000000000" charset="-122"/>
                <a:sym typeface="Arial" panose="020B0604020202020204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r>
              <a:rPr kumimoji="1" lang="en-US" altLang="zh-CN" smtClean="0"/>
              <a:t>optimizer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479376" y="6453336"/>
            <a:ext cx="6716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http://</a:t>
            </a:r>
            <a:r>
              <a:rPr kumimoji="1" lang="en-US" altLang="zh-CN" dirty="0" err="1"/>
              <a:t>www.denizyuret.com</a:t>
            </a:r>
            <a:r>
              <a:rPr kumimoji="1" lang="en-US" altLang="zh-CN" dirty="0"/>
              <a:t>/2015/03/</a:t>
            </a:r>
            <a:r>
              <a:rPr kumimoji="1" lang="en-US" altLang="zh-CN" dirty="0" err="1"/>
              <a:t>alec</a:t>
            </a:r>
            <a:r>
              <a:rPr kumimoji="1" lang="en-US" altLang="zh-CN" dirty="0"/>
              <a:t>-</a:t>
            </a:r>
            <a:r>
              <a:rPr kumimoji="1" lang="en-US" altLang="zh-CN" dirty="0" err="1"/>
              <a:t>radfords</a:t>
            </a:r>
            <a:r>
              <a:rPr kumimoji="1" lang="en-US" altLang="zh-CN" dirty="0"/>
              <a:t>-animations-</a:t>
            </a:r>
            <a:r>
              <a:rPr kumimoji="1" lang="en-US" altLang="zh-CN" dirty="0" err="1"/>
              <a:t>for.html</a:t>
            </a:r>
            <a:endParaRPr kumimoji="1" lang="zh-CN" altLang="en-US" dirty="0"/>
          </a:p>
        </p:txBody>
      </p:sp>
      <p:pic>
        <p:nvPicPr>
          <p:cNvPr id="4" name="optimizer_1_Oarni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0" y="332656"/>
            <a:ext cx="4709126" cy="4697354"/>
          </a:xfrm>
          <a:prstGeom prst="rect">
            <a:avLst/>
          </a:prstGeom>
        </p:spPr>
      </p:pic>
      <p:pic>
        <p:nvPicPr>
          <p:cNvPr id="5" name="optimizer_2_NMxFvO.mp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3997991" y="3617611"/>
            <a:ext cx="3655535" cy="2823901"/>
          </a:xfrm>
          <a:prstGeom prst="rect">
            <a:avLst/>
          </a:prstGeom>
        </p:spPr>
      </p:pic>
      <p:pic>
        <p:nvPicPr>
          <p:cNvPr id="6" name="optimizer_3_8uFCRs.mp4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6168008" y="75841"/>
            <a:ext cx="4320480" cy="3337570"/>
          </a:xfrm>
          <a:prstGeom prst="rect">
            <a:avLst/>
          </a:prstGeom>
        </p:spPr>
      </p:pic>
      <p:pic>
        <p:nvPicPr>
          <p:cNvPr id="7" name="optimizer_4_jQauxT.mp4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7831550" y="3138270"/>
            <a:ext cx="4276041" cy="3303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6271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96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79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92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7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33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4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35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36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9670" y="1203745"/>
            <a:ext cx="8903461" cy="4704523"/>
          </a:xfrm>
          <a:prstGeom prst="rect">
            <a:avLst/>
          </a:prstGeom>
        </p:spPr>
      </p:pic>
      <p:sp>
        <p:nvSpPr>
          <p:cNvPr id="3" name="标题 1"/>
          <p:cNvSpPr txBox="1">
            <a:spLocks/>
          </p:cNvSpPr>
          <p:nvPr/>
        </p:nvSpPr>
        <p:spPr>
          <a:xfrm>
            <a:off x="667816" y="85636"/>
            <a:ext cx="10972800" cy="751076"/>
          </a:xfrm>
          <a:prstGeom prst="rect">
            <a:avLst/>
          </a:prstGeom>
        </p:spPr>
        <p:txBody>
          <a:bodyPr/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小米兰亭" panose="03000502000000000000" charset="-122"/>
                <a:ea typeface="小米兰亭" panose="03000502000000000000" charset="-122"/>
                <a:cs typeface="小米兰亭" panose="03000502000000000000" charset="-122"/>
                <a:sym typeface="Arial" panose="020B0604020202020204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r>
              <a:rPr kumimoji="1" lang="en-US" altLang="zh-CN" dirty="0" smtClean="0"/>
              <a:t>Learning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rate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decay</a:t>
            </a:r>
            <a:endParaRPr kumimoji="1" lang="zh-CN" alt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>
          <a:xfrm>
            <a:off x="609600" y="1583190"/>
            <a:ext cx="10972800" cy="5257800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449580" marR="0" indent="-449580" algn="l" defTabSz="914400" rtl="0" latinLnBrk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buFont typeface="Arial" pitchFamily="34" charset="0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5F5F5F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Times New Roman" panose="02020603050405020304"/>
              </a:defRPr>
            </a:lvl1pPr>
            <a:lvl2pPr marL="868045" marR="0" indent="-331470" algn="l" defTabSz="914400" rtl="0" latinLnBrk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 pitchFamily="34" charset="0"/>
              <a:buChar char="•"/>
              <a:defRPr sz="1800" b="0" i="0" u="none" strike="noStrike" cap="none" spc="0" baseline="0">
                <a:ln>
                  <a:noFill/>
                </a:ln>
                <a:solidFill>
                  <a:srgbClr val="5F5F5F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Times New Roman" panose="02020603050405020304"/>
              </a:defRPr>
            </a:lvl2pPr>
            <a:lvl3pPr marL="1219200" marR="0" indent="-304800" algn="l" defTabSz="914400" rtl="0" latinLnBrk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 pitchFamily="34" charset="0"/>
              <a:buChar char="•"/>
              <a:defRPr sz="1800" b="0" i="0" u="none" strike="noStrike" cap="none" spc="0" baseline="0">
                <a:ln>
                  <a:noFill/>
                </a:ln>
                <a:solidFill>
                  <a:srgbClr val="5F5F5F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Times New Roman" panose="02020603050405020304"/>
              </a:defRPr>
            </a:lvl3pPr>
            <a:lvl4pPr marL="1676400" marR="0" indent="-304800" algn="l" defTabSz="914400" rtl="0" latinLnBrk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 pitchFamily="34" charset="0"/>
              <a:buChar char="•"/>
              <a:defRPr sz="1800" b="0" i="0" u="none" strike="noStrike" cap="none" spc="0" baseline="0">
                <a:ln>
                  <a:noFill/>
                </a:ln>
                <a:solidFill>
                  <a:srgbClr val="5F5F5F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Times New Roman" panose="02020603050405020304"/>
              </a:defRPr>
            </a:lvl4pPr>
            <a:lvl5pPr marL="2133600" marR="0" indent="-304800" algn="l" defTabSz="914400" rtl="0" latinLnBrk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 pitchFamily="34" charset="0"/>
              <a:buChar char="•"/>
              <a:defRPr sz="1800" b="0" i="0" u="none" strike="noStrike" cap="none" spc="0" baseline="0">
                <a:ln>
                  <a:noFill/>
                </a:ln>
                <a:solidFill>
                  <a:srgbClr val="5F5F5F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Times New Roman" panose="02020603050405020304"/>
              </a:defRPr>
            </a:lvl5pPr>
            <a:lvl6pPr marL="2590800" marR="0" indent="-304800" algn="l" defTabSz="914400" rtl="0" latinLnBrk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100000"/>
              <a:buFontTx/>
              <a:buChar char="•"/>
              <a:defRPr sz="2400" b="0" i="0" u="none" strike="noStrike" cap="none" spc="0" baseline="0">
                <a:ln>
                  <a:noFill/>
                </a:ln>
                <a:solidFill>
                  <a:srgbClr val="5F5F5F"/>
                </a:solidFill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3048000" marR="0" indent="-304800" algn="l" defTabSz="914400" rtl="0" latinLnBrk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100000"/>
              <a:buFontTx/>
              <a:buChar char="•"/>
              <a:defRPr sz="2400" b="0" i="0" u="none" strike="noStrike" cap="none" spc="0" baseline="0">
                <a:ln>
                  <a:noFill/>
                </a:ln>
                <a:solidFill>
                  <a:srgbClr val="5F5F5F"/>
                </a:solidFill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3505200" marR="0" indent="-304800" algn="l" defTabSz="914400" rtl="0" latinLnBrk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100000"/>
              <a:buFontTx/>
              <a:buChar char="•"/>
              <a:defRPr sz="2400" b="0" i="0" u="none" strike="noStrike" cap="none" spc="0" baseline="0">
                <a:ln>
                  <a:noFill/>
                </a:ln>
                <a:solidFill>
                  <a:srgbClr val="5F5F5F"/>
                </a:solidFill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3962400" marR="0" indent="-304800" algn="l" defTabSz="914400" rtl="0" latinLnBrk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100000"/>
              <a:buFontTx/>
              <a:buChar char="•"/>
              <a:defRPr sz="2400" b="0" i="0" u="none" strike="noStrike" cap="none" spc="0" baseline="0">
                <a:ln>
                  <a:noFill/>
                </a:ln>
                <a:solidFill>
                  <a:srgbClr val="5F5F5F"/>
                </a:solidFill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endParaRPr kumimoji="1" lang="zh-CN" altLang="en-US" dirty="0" smtClean="0"/>
          </a:p>
          <a:p>
            <a:r>
              <a:rPr kumimoji="1" lang="zh-CN" altLang="en-US" dirty="0" smtClean="0"/>
              <a:t>我是谁？</a:t>
            </a:r>
            <a:br>
              <a:rPr kumimoji="1" lang="zh-CN" altLang="en-US" dirty="0" smtClean="0"/>
            </a:br>
            <a:r>
              <a:rPr kumimoji="1" lang="zh-CN" altLang="en-US" dirty="0" smtClean="0"/>
              <a:t>什么是学习率衰减</a:t>
            </a:r>
            <a:endParaRPr kumimoji="1" lang="en-US" altLang="zh-CN" dirty="0" smtClean="0"/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我从哪里来？</a:t>
            </a:r>
            <a:br>
              <a:rPr kumimoji="1" lang="zh-CN" altLang="en-US" dirty="0" smtClean="0"/>
            </a:br>
            <a:r>
              <a:rPr kumimoji="1" lang="zh-CN" altLang="en-US" dirty="0" smtClean="0"/>
              <a:t>怎么决定要不要衰减</a:t>
            </a:r>
          </a:p>
          <a:p>
            <a:pPr lvl="1"/>
            <a:r>
              <a:rPr kumimoji="1" lang="zh-CN" altLang="en-US" dirty="0" smtClean="0"/>
              <a:t>通常是</a:t>
            </a:r>
            <a:r>
              <a:rPr kumimoji="1" lang="en-US" altLang="zh-CN" dirty="0" smtClean="0"/>
              <a:t>loss</a:t>
            </a:r>
            <a:r>
              <a:rPr kumimoji="1" lang="zh-CN" altLang="en-US" dirty="0" smtClean="0"/>
              <a:t>走平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震荡时</a:t>
            </a:r>
          </a:p>
          <a:p>
            <a:pPr lvl="1"/>
            <a:r>
              <a:rPr kumimoji="1" lang="zh-CN" altLang="en-US" dirty="0" smtClean="0"/>
              <a:t>或者一直衰减</a:t>
            </a:r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我要到哪里去？</a:t>
            </a:r>
            <a:br>
              <a:rPr kumimoji="1" lang="zh-CN" altLang="en-US" dirty="0" smtClean="0"/>
            </a:br>
            <a:r>
              <a:rPr kumimoji="1" lang="zh-CN" altLang="en-US" dirty="0" smtClean="0"/>
              <a:t>衰减到多少</a:t>
            </a:r>
          </a:p>
          <a:p>
            <a:pPr lvl="1"/>
            <a:r>
              <a:rPr kumimoji="1" lang="en-US" altLang="zh-CN" dirty="0" smtClean="0"/>
              <a:t>1/10</a:t>
            </a:r>
            <a:r>
              <a:rPr kumimoji="1" lang="zh-CN" altLang="en-US" dirty="0" smtClean="0"/>
              <a:t>衰减</a:t>
            </a:r>
          </a:p>
          <a:p>
            <a:pPr lvl="1"/>
            <a:r>
              <a:rPr kumimoji="1" lang="en-US" altLang="zh-CN" dirty="0" smtClean="0"/>
              <a:t>1/3</a:t>
            </a:r>
            <a:r>
              <a:rPr kumimoji="1" lang="zh-CN" altLang="en-US" dirty="0" smtClean="0"/>
              <a:t>衰减</a:t>
            </a:r>
          </a:p>
          <a:p>
            <a:pPr lvl="1"/>
            <a:r>
              <a:rPr kumimoji="1" lang="en-US" altLang="zh-CN" dirty="0" smtClean="0"/>
              <a:t>0.94/0.87/0.74/0.575</a:t>
            </a:r>
            <a:r>
              <a:rPr kumimoji="1" lang="zh-CN" altLang="en-US" dirty="0" smtClean="0"/>
              <a:t/>
            </a:r>
            <a:br>
              <a:rPr kumimoji="1" lang="zh-CN" altLang="en-US" dirty="0" smtClean="0"/>
            </a:br>
            <a:endParaRPr kumimoji="1" lang="zh-CN" altLang="en-US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94225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4">
            <a:extLst>
              <a:ext uri="{FF2B5EF4-FFF2-40B4-BE49-F238E27FC236}">
                <a16:creationId xmlns:a16="http://schemas.microsoft.com/office/drawing/2014/main" xmlns="" id="{A059672F-D684-44AF-894E-D309921C36DD}"/>
              </a:ext>
            </a:extLst>
          </p:cNvPr>
          <p:cNvSpPr txBox="1"/>
          <p:nvPr/>
        </p:nvSpPr>
        <p:spPr>
          <a:xfrm>
            <a:off x="3188951" y="1128611"/>
            <a:ext cx="6579457" cy="393440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514350" indent="-514350">
              <a:lnSpc>
                <a:spcPct val="150000"/>
              </a:lnSpc>
              <a:buFont typeface="Arial" pitchFamily="34" charset="0"/>
              <a:buChar char="•"/>
            </a:pP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从本周学习中：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得到了哪些知识？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产生了什么疑惑？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学到的内容可以解决什么问题？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可以与你目前的工作结合起来吗？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lnSpc>
                <a:spcPct val="150000"/>
              </a:lnSpc>
              <a:buFont typeface="Arial" pitchFamily="34" charset="0"/>
              <a:buChar char="•"/>
            </a:pP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943628" y="118403"/>
            <a:ext cx="2822576" cy="5977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/>
          </a:bodyPr>
          <a:lstStyle>
            <a:lvl1pPr>
              <a:lnSpc>
                <a:spcPct val="90000"/>
              </a:lnSpc>
              <a:defRPr sz="3200">
                <a:solidFill>
                  <a:srgbClr val="FFFFFF"/>
                </a:solidFill>
                <a:latin typeface="小米兰亭" panose="03000502000000000000" charset="-122"/>
                <a:ea typeface="小米兰亭" panose="03000502000000000000" charset="-122"/>
                <a:cs typeface="小米兰亭" panose="03000502000000000000" charset="-122"/>
                <a:sym typeface="小米兰亭" panose="03000502000000000000" charset="-122"/>
              </a:defRPr>
            </a:lvl1pPr>
          </a:lstStyle>
          <a:p>
            <a:r>
              <a:rPr lang="zh-CN" altLang="en-US" sz="2800" dirty="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布置作业</a:t>
            </a:r>
            <a:endParaRPr sz="28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xmlns="" id="{67A80DCF-8206-4088-AC22-3B230E2AE510}"/>
              </a:ext>
            </a:extLst>
          </p:cNvPr>
          <p:cNvCxnSpPr>
            <a:cxnSpLocks/>
          </p:cNvCxnSpPr>
          <p:nvPr/>
        </p:nvCxnSpPr>
        <p:spPr>
          <a:xfrm>
            <a:off x="447594" y="586855"/>
            <a:ext cx="3046720" cy="0"/>
          </a:xfrm>
          <a:prstGeom prst="line">
            <a:avLst/>
          </a:prstGeom>
          <a:noFill/>
          <a:ln w="12700" cap="flat">
            <a:solidFill>
              <a:schemeClr val="accent2">
                <a:lumMod val="75000"/>
              </a:schemeClr>
            </a:solidFill>
            <a:prstDash val="solid"/>
            <a:miter lim="8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6" name="标题 1">
            <a:extLst>
              <a:ext uri="{FF2B5EF4-FFF2-40B4-BE49-F238E27FC236}">
                <a16:creationId xmlns:a16="http://schemas.microsoft.com/office/drawing/2014/main" xmlns="" id="{DA2A89C6-B85A-4EAD-82B1-C81F06E2CEFD}"/>
              </a:ext>
            </a:extLst>
          </p:cNvPr>
          <p:cNvSpPr txBox="1"/>
          <p:nvPr/>
        </p:nvSpPr>
        <p:spPr>
          <a:xfrm>
            <a:off x="882421" y="135186"/>
            <a:ext cx="2822576" cy="597739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 fontScale="92500"/>
          </a:bodyPr>
          <a:lstStyle>
            <a:lvl1pPr>
              <a:lnSpc>
                <a:spcPct val="90000"/>
              </a:lnSpc>
              <a:defRPr sz="3200">
                <a:solidFill>
                  <a:srgbClr val="FFFFFF"/>
                </a:solidFill>
                <a:latin typeface="小米兰亭" panose="03000502000000000000" charset="-122"/>
                <a:ea typeface="小米兰亭" panose="03000502000000000000" charset="-122"/>
                <a:cs typeface="小米兰亭" panose="03000502000000000000" charset="-122"/>
                <a:sym typeface="小米兰亭" panose="03000502000000000000" charset="-122"/>
              </a:defRPr>
            </a:lvl1pPr>
          </a:lstStyle>
          <a:p>
            <a:r>
              <a:rPr lang="zh-CN" altLang="en-US" sz="2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大家经常问的问题</a:t>
            </a:r>
            <a:endParaRPr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A1D6727A-79D0-4FB4-A06B-56D43AB4DF9C}"/>
              </a:ext>
            </a:extLst>
          </p:cNvPr>
          <p:cNvGrpSpPr/>
          <p:nvPr/>
        </p:nvGrpSpPr>
        <p:grpSpPr>
          <a:xfrm>
            <a:off x="9961230" y="6488681"/>
            <a:ext cx="1971263" cy="369330"/>
            <a:chOff x="9765890" y="6223198"/>
            <a:chExt cx="2426110" cy="634802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xmlns="" id="{FD452F99-C426-4556-B935-AC6D3B49E10F}"/>
                </a:ext>
              </a:extLst>
            </p:cNvPr>
            <p:cNvSpPr/>
            <p:nvPr/>
          </p:nvSpPr>
          <p:spPr>
            <a:xfrm>
              <a:off x="10073250" y="6223198"/>
              <a:ext cx="2118750" cy="634802"/>
            </a:xfrm>
            <a:prstGeom prst="rect">
              <a:avLst/>
            </a:prstGeom>
            <a:grpFill/>
            <a:ln w="12700" cap="flat">
              <a:noFill/>
              <a:prstDash val="solid"/>
              <a:miter lim="8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24" name="等腰三角形 23">
              <a:extLst>
                <a:ext uri="{FF2B5EF4-FFF2-40B4-BE49-F238E27FC236}">
                  <a16:creationId xmlns:a16="http://schemas.microsoft.com/office/drawing/2014/main" xmlns="" id="{EA5BA6EE-2133-4AC1-AE93-85B769A4FD4B}"/>
                </a:ext>
              </a:extLst>
            </p:cNvPr>
            <p:cNvSpPr/>
            <p:nvPr/>
          </p:nvSpPr>
          <p:spPr>
            <a:xfrm>
              <a:off x="9765890" y="6223198"/>
              <a:ext cx="619534" cy="634802"/>
            </a:xfrm>
            <a:prstGeom prst="triangle">
              <a:avLst/>
            </a:prstGeom>
            <a:grpFill/>
            <a:ln w="12700" cap="flat">
              <a:noFill/>
              <a:prstDash val="solid"/>
              <a:miter lim="8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xmlns="" id="{33880D47-E39C-4E0D-A703-728D8E1EF143}"/>
              </a:ext>
            </a:extLst>
          </p:cNvPr>
          <p:cNvGrpSpPr/>
          <p:nvPr/>
        </p:nvGrpSpPr>
        <p:grpSpPr>
          <a:xfrm>
            <a:off x="10089050" y="6488681"/>
            <a:ext cx="1971263" cy="369330"/>
            <a:chOff x="9765890" y="6223198"/>
            <a:chExt cx="2426110" cy="634802"/>
          </a:xfrm>
          <a:solidFill>
            <a:schemeClr val="accent2"/>
          </a:solidFill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xmlns="" id="{F3AF7EB0-AF9E-4ABC-8B99-4B96E3B24FF8}"/>
                </a:ext>
              </a:extLst>
            </p:cNvPr>
            <p:cNvSpPr/>
            <p:nvPr/>
          </p:nvSpPr>
          <p:spPr>
            <a:xfrm>
              <a:off x="10073250" y="6223198"/>
              <a:ext cx="2118750" cy="634802"/>
            </a:xfrm>
            <a:prstGeom prst="rect">
              <a:avLst/>
            </a:prstGeom>
            <a:grpFill/>
            <a:ln w="12700" cap="flat">
              <a:noFill/>
              <a:prstDash val="solid"/>
              <a:miter lim="8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21" name="等腰三角形 20">
              <a:extLst>
                <a:ext uri="{FF2B5EF4-FFF2-40B4-BE49-F238E27FC236}">
                  <a16:creationId xmlns:a16="http://schemas.microsoft.com/office/drawing/2014/main" xmlns="" id="{43661DAC-A6D3-49A7-B76B-8DEB89D981A2}"/>
                </a:ext>
              </a:extLst>
            </p:cNvPr>
            <p:cNvSpPr/>
            <p:nvPr/>
          </p:nvSpPr>
          <p:spPr>
            <a:xfrm>
              <a:off x="9765890" y="6223198"/>
              <a:ext cx="619534" cy="634802"/>
            </a:xfrm>
            <a:prstGeom prst="triangle">
              <a:avLst/>
            </a:prstGeom>
            <a:grpFill/>
            <a:ln w="12700" cap="flat">
              <a:noFill/>
              <a:prstDash val="solid"/>
              <a:miter lim="8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6D21B2D4-8C03-44BC-8698-4331D14DB6A3}"/>
              </a:ext>
            </a:extLst>
          </p:cNvPr>
          <p:cNvGrpSpPr/>
          <p:nvPr/>
        </p:nvGrpSpPr>
        <p:grpSpPr>
          <a:xfrm>
            <a:off x="10236537" y="6488681"/>
            <a:ext cx="1971263" cy="369330"/>
            <a:chOff x="9765890" y="6223198"/>
            <a:chExt cx="2426110" cy="634802"/>
          </a:xfrm>
          <a:solidFill>
            <a:schemeClr val="accent2">
              <a:lumMod val="75000"/>
              <a:alpha val="97000"/>
            </a:schemeClr>
          </a:solidFill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xmlns="" id="{03F9D23A-9425-4DFE-8213-1163968DD0D4}"/>
                </a:ext>
              </a:extLst>
            </p:cNvPr>
            <p:cNvSpPr/>
            <p:nvPr/>
          </p:nvSpPr>
          <p:spPr>
            <a:xfrm>
              <a:off x="10073250" y="6223198"/>
              <a:ext cx="2118750" cy="634802"/>
            </a:xfrm>
            <a:prstGeom prst="rect">
              <a:avLst/>
            </a:prstGeom>
            <a:grpFill/>
            <a:ln w="12700" cap="flat">
              <a:noFill/>
              <a:prstDash val="solid"/>
              <a:miter lim="8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16" name="等腰三角形 15">
              <a:extLst>
                <a:ext uri="{FF2B5EF4-FFF2-40B4-BE49-F238E27FC236}">
                  <a16:creationId xmlns:a16="http://schemas.microsoft.com/office/drawing/2014/main" xmlns="" id="{D97A7874-F7B3-48A2-88CC-45D2C2D16224}"/>
                </a:ext>
              </a:extLst>
            </p:cNvPr>
            <p:cNvSpPr/>
            <p:nvPr/>
          </p:nvSpPr>
          <p:spPr>
            <a:xfrm>
              <a:off x="9765890" y="6223198"/>
              <a:ext cx="619534" cy="634802"/>
            </a:xfrm>
            <a:prstGeom prst="triangle">
              <a:avLst/>
            </a:prstGeom>
            <a:grpFill/>
            <a:ln w="12700" cap="flat">
              <a:noFill/>
              <a:prstDash val="solid"/>
              <a:miter lim="8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xmlns="" id="{3BFC0502-387C-45C2-8220-83E0F3584675}"/>
              </a:ext>
            </a:extLst>
          </p:cNvPr>
          <p:cNvSpPr txBox="1"/>
          <p:nvPr/>
        </p:nvSpPr>
        <p:spPr>
          <a:xfrm>
            <a:off x="10635443" y="6472514"/>
            <a:ext cx="1413205" cy="3693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kumimoji="0" lang="en-US" altLang="zh-CN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Times New Roman" panose="02020603050405020304"/>
              </a:rPr>
              <a:t>du.csdn.net</a:t>
            </a:r>
            <a:endParaRPr kumimoji="0" lang="zh-CN" altLang="en-US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Times New Roman" panose="02020603050405020304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108B1E82-27B5-4350-8B28-81D2B7365B2B}"/>
              </a:ext>
            </a:extLst>
          </p:cNvPr>
          <p:cNvGrpSpPr/>
          <p:nvPr/>
        </p:nvGrpSpPr>
        <p:grpSpPr>
          <a:xfrm flipV="1">
            <a:off x="-19588" y="0"/>
            <a:ext cx="860137" cy="597741"/>
            <a:chOff x="-360202" y="-6"/>
            <a:chExt cx="860137" cy="723269"/>
          </a:xfrm>
        </p:grpSpPr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xmlns="" id="{A5C92559-DD9A-42EB-888F-FD3491781647}"/>
                </a:ext>
              </a:extLst>
            </p:cNvPr>
            <p:cNvGrpSpPr/>
            <p:nvPr/>
          </p:nvGrpSpPr>
          <p:grpSpPr>
            <a:xfrm>
              <a:off x="-155344" y="-6"/>
              <a:ext cx="655279" cy="723266"/>
              <a:chOff x="-20249" y="0"/>
              <a:chExt cx="924448" cy="914400"/>
            </a:xfrm>
            <a:solidFill>
              <a:schemeClr val="accent2">
                <a:lumMod val="60000"/>
                <a:lumOff val="40000"/>
              </a:schemeClr>
            </a:solidFill>
          </p:grpSpPr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xmlns="" id="{650E98CE-F8A9-490C-8B0A-B28664C21224}"/>
                  </a:ext>
                </a:extLst>
              </p:cNvPr>
              <p:cNvSpPr/>
              <p:nvPr/>
            </p:nvSpPr>
            <p:spPr>
              <a:xfrm>
                <a:off x="-10886" y="0"/>
                <a:ext cx="447418" cy="914400"/>
              </a:xfrm>
              <a:prstGeom prst="rect">
                <a:avLst/>
              </a:prstGeom>
              <a:grpFill/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  <p:sp>
            <p:nvSpPr>
              <p:cNvPr id="33" name="等腰三角形 32">
                <a:extLst>
                  <a:ext uri="{FF2B5EF4-FFF2-40B4-BE49-F238E27FC236}">
                    <a16:creationId xmlns:a16="http://schemas.microsoft.com/office/drawing/2014/main" xmlns="" id="{2D9D304B-6251-4EA3-A4CD-F7F32030F1DF}"/>
                  </a:ext>
                </a:extLst>
              </p:cNvPr>
              <p:cNvSpPr/>
              <p:nvPr/>
            </p:nvSpPr>
            <p:spPr>
              <a:xfrm>
                <a:off x="-20249" y="0"/>
                <a:ext cx="924448" cy="914400"/>
              </a:xfrm>
              <a:prstGeom prst="triangle">
                <a:avLst/>
              </a:prstGeom>
              <a:grpFill/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 dirty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</p:grp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xmlns="" id="{446CC45F-067A-4F21-8F04-ED267C50A598}"/>
                </a:ext>
              </a:extLst>
            </p:cNvPr>
            <p:cNvGrpSpPr/>
            <p:nvPr/>
          </p:nvGrpSpPr>
          <p:grpSpPr>
            <a:xfrm>
              <a:off x="-252895" y="-4"/>
              <a:ext cx="655280" cy="723267"/>
              <a:chOff x="-20249" y="0"/>
              <a:chExt cx="924448" cy="914400"/>
            </a:xfrm>
            <a:solidFill>
              <a:schemeClr val="accent2"/>
            </a:solidFill>
          </p:grpSpPr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xmlns="" id="{56F4ABBA-910B-4037-950F-FE0A8E3DD76B}"/>
                  </a:ext>
                </a:extLst>
              </p:cNvPr>
              <p:cNvSpPr/>
              <p:nvPr/>
            </p:nvSpPr>
            <p:spPr>
              <a:xfrm>
                <a:off x="-10886" y="0"/>
                <a:ext cx="447418" cy="914400"/>
              </a:xfrm>
              <a:prstGeom prst="rect">
                <a:avLst/>
              </a:prstGeom>
              <a:grpFill/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  <p:sp>
            <p:nvSpPr>
              <p:cNvPr id="30" name="等腰三角形 29">
                <a:extLst>
                  <a:ext uri="{FF2B5EF4-FFF2-40B4-BE49-F238E27FC236}">
                    <a16:creationId xmlns:a16="http://schemas.microsoft.com/office/drawing/2014/main" xmlns="" id="{8C27569E-066E-4270-82DC-4027609CD8F8}"/>
                  </a:ext>
                </a:extLst>
              </p:cNvPr>
              <p:cNvSpPr/>
              <p:nvPr/>
            </p:nvSpPr>
            <p:spPr>
              <a:xfrm>
                <a:off x="-20249" y="0"/>
                <a:ext cx="924448" cy="914400"/>
              </a:xfrm>
              <a:prstGeom prst="triangle">
                <a:avLst/>
              </a:prstGeom>
              <a:grpFill/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xmlns="" id="{BF3A0F7A-9FB8-4617-86D6-AFA9109C62EB}"/>
                </a:ext>
              </a:extLst>
            </p:cNvPr>
            <p:cNvGrpSpPr/>
            <p:nvPr/>
          </p:nvGrpSpPr>
          <p:grpSpPr>
            <a:xfrm>
              <a:off x="-360202" y="-3"/>
              <a:ext cx="655279" cy="723266"/>
              <a:chOff x="-20249" y="0"/>
              <a:chExt cx="924448" cy="914400"/>
            </a:xfrm>
          </p:grpSpPr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xmlns="" id="{2B2C90B1-B305-4337-BDC4-1C218530FFAC}"/>
                  </a:ext>
                </a:extLst>
              </p:cNvPr>
              <p:cNvSpPr/>
              <p:nvPr/>
            </p:nvSpPr>
            <p:spPr>
              <a:xfrm>
                <a:off x="-10886" y="0"/>
                <a:ext cx="447418" cy="9144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  <p:sp>
            <p:nvSpPr>
              <p:cNvPr id="5" name="等腰三角形 4">
                <a:extLst>
                  <a:ext uri="{FF2B5EF4-FFF2-40B4-BE49-F238E27FC236}">
                    <a16:creationId xmlns:a16="http://schemas.microsoft.com/office/drawing/2014/main" xmlns="" id="{9DECFD76-01A0-452D-9403-E71760EC196F}"/>
                  </a:ext>
                </a:extLst>
              </p:cNvPr>
              <p:cNvSpPr/>
              <p:nvPr/>
            </p:nvSpPr>
            <p:spPr>
              <a:xfrm>
                <a:off x="-20249" y="0"/>
                <a:ext cx="924448" cy="914400"/>
              </a:xfrm>
              <a:prstGeom prst="triangle">
                <a:avLst/>
              </a:prstGeom>
              <a:solidFill>
                <a:schemeClr val="accent2">
                  <a:lumMod val="75000"/>
                </a:schemeClr>
              </a:solidFill>
              <a:ln w="12700" cap="flat">
                <a:noFill/>
                <a:prstDash val="solid"/>
                <a:miter lim="8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5F5F5F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</p:grpSp>
      </p:grpSp>
      <p:sp>
        <p:nvSpPr>
          <p:cNvPr id="34" name="文本框 4">
            <a:extLst>
              <a:ext uri="{FF2B5EF4-FFF2-40B4-BE49-F238E27FC236}">
                <a16:creationId xmlns:a16="http://schemas.microsoft.com/office/drawing/2014/main" xmlns="" id="{A059672F-D684-44AF-894E-D309921C36DD}"/>
              </a:ext>
            </a:extLst>
          </p:cNvPr>
          <p:cNvSpPr txBox="1"/>
          <p:nvPr/>
        </p:nvSpPr>
        <p:spPr>
          <a:xfrm>
            <a:off x="3188951" y="1128611"/>
            <a:ext cx="5859377" cy="5227069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514350" marR="0" indent="-5143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</a:pPr>
            <a:r>
              <a:rPr kumimoji="0" lang="zh-CN" altLang="en-US" sz="2800" b="0" i="0" u="none" strike="noStrike" cap="none" spc="0" normalizeH="0" baseline="0" dirty="0" smtClean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神经元应该设置多少个？</a:t>
            </a:r>
            <a:endParaRPr kumimoji="0" lang="en-US" altLang="zh-CN" sz="2800" b="0" i="0" u="none" strike="noStrike" cap="none" spc="0" normalizeH="0" baseline="0" dirty="0" smtClean="0">
              <a:ln>
                <a:noFill/>
              </a:ln>
              <a:solidFill>
                <a:srgbClr val="5F5F5F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  <a:p>
            <a:pPr marL="514350" marR="0" indent="-5143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</a:pP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为什么我每次结果都不一样？</a:t>
            </a:r>
            <a:endParaRPr kumimoji="0" lang="en-US" altLang="zh-CN" sz="2800" b="0" i="0" u="none" strike="noStrike" cap="none" spc="0" normalizeH="0" baseline="0" dirty="0">
              <a:ln>
                <a:noFill/>
              </a:ln>
              <a:solidFill>
                <a:srgbClr val="5F5F5F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  <a:p>
            <a:pPr marL="514350" indent="-5143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Learning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rate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应该设置为多少？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Optimizer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是什么？应该怎么选？</a:t>
            </a:r>
          </a:p>
          <a:p>
            <a:pPr marL="514350" indent="-514350">
              <a:lnSpc>
                <a:spcPct val="150000"/>
              </a:lnSpc>
              <a:buFont typeface="Arial" pitchFamily="34" charset="0"/>
              <a:buChar char="•"/>
            </a:pP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应该训练多少个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epoch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</a:p>
          <a:p>
            <a:pPr marL="514350" indent="-514350">
              <a:lnSpc>
                <a:spcPct val="150000"/>
              </a:lnSpc>
              <a:buFont typeface="Arial" pitchFamily="34" charset="0"/>
              <a:buChar char="•"/>
            </a:pP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需要多少数据？</a:t>
            </a:r>
          </a:p>
          <a:p>
            <a:pPr marL="514350" indent="-514350">
              <a:lnSpc>
                <a:spcPct val="150000"/>
              </a:lnSpc>
              <a:buFont typeface="Arial" pitchFamily="34" charset="0"/>
              <a:buChar char="•"/>
            </a:pP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波动很大，正常吗？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marR="0" indent="-5143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</a:pP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5F5F5F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pic>
        <p:nvPicPr>
          <p:cNvPr id="25" name="Picture 3" descr="C:\Users\YZ\Desktop\重点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25071" y="1841084"/>
            <a:ext cx="723900" cy="733425"/>
          </a:xfrm>
          <a:prstGeom prst="rect">
            <a:avLst/>
          </a:prstGeom>
          <a:noFill/>
        </p:spPr>
      </p:pic>
      <p:pic>
        <p:nvPicPr>
          <p:cNvPr id="27" name="Picture 3" descr="C:\Users\YZ\Desktop\重点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22744" y="2492896"/>
            <a:ext cx="723900" cy="733425"/>
          </a:xfrm>
          <a:prstGeom prst="rect">
            <a:avLst/>
          </a:prstGeom>
          <a:noFill/>
        </p:spPr>
      </p:pic>
      <p:pic>
        <p:nvPicPr>
          <p:cNvPr id="35" name="Picture 3" descr="C:\Users\YZ\Desktop\重点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25071" y="3140968"/>
            <a:ext cx="723900" cy="733425"/>
          </a:xfrm>
          <a:prstGeom prst="rect">
            <a:avLst/>
          </a:prstGeom>
          <a:noFill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4D059A36-583F-4572-AA7B-1A8FA6FBF6C5}"/>
              </a:ext>
            </a:extLst>
          </p:cNvPr>
          <p:cNvSpPr txBox="1"/>
          <p:nvPr/>
        </p:nvSpPr>
        <p:spPr>
          <a:xfrm>
            <a:off x="941084" y="106674"/>
            <a:ext cx="2241755" cy="52321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本节</a:t>
            </a:r>
            <a:r>
              <a:rPr kumimoji="0" lang="zh-CN" altLang="en-US" sz="2800" b="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目标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A059672F-D684-44AF-894E-D309921C36DD}"/>
              </a:ext>
            </a:extLst>
          </p:cNvPr>
          <p:cNvSpPr txBox="1"/>
          <p:nvPr/>
        </p:nvSpPr>
        <p:spPr>
          <a:xfrm>
            <a:off x="3188951" y="1128611"/>
            <a:ext cx="2883160" cy="33239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514350" marR="0" indent="-5143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kumimoji="0" lang="zh-CN" altLang="en-US" sz="2800" b="0" i="0" u="none" strike="noStrike" cap="none" spc="0" normalizeH="0" baseline="0" dirty="0" smtClean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初始化</a:t>
            </a:r>
            <a:endParaRPr kumimoji="0" lang="en-US" altLang="zh-CN" sz="2800" b="0" i="0" u="none" strike="noStrike" cap="none" spc="0" normalizeH="0" baseline="0" dirty="0">
              <a:ln>
                <a:noFill/>
              </a:ln>
              <a:solidFill>
                <a:srgbClr val="5F5F5F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Optimizer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Learning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rate</a:t>
            </a:r>
            <a:endParaRPr lang="zh-CN" altLang="en-US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作业：</a:t>
            </a:r>
            <a:r>
              <a:rPr lang="en-US" altLang="zh-CN" sz="2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Mnist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marR="0" indent="-5143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5F5F5F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grpSp>
        <p:nvGrpSpPr>
          <p:cNvPr id="3" name="组合 18">
            <a:extLst>
              <a:ext uri="{FF2B5EF4-FFF2-40B4-BE49-F238E27FC236}">
                <a16:creationId xmlns:a16="http://schemas.microsoft.com/office/drawing/2014/main" xmlns="" id="{5433EE0B-FE56-43E4-8AA9-8B485CAB9758}"/>
              </a:ext>
            </a:extLst>
          </p:cNvPr>
          <p:cNvGrpSpPr/>
          <p:nvPr/>
        </p:nvGrpSpPr>
        <p:grpSpPr>
          <a:xfrm>
            <a:off x="9961230" y="6488681"/>
            <a:ext cx="1971263" cy="369330"/>
            <a:chOff x="9765890" y="6223198"/>
            <a:chExt cx="2426110" cy="634802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xmlns="" id="{F53399C6-DD12-4834-AF0D-94729908E111}"/>
                </a:ext>
              </a:extLst>
            </p:cNvPr>
            <p:cNvSpPr/>
            <p:nvPr/>
          </p:nvSpPr>
          <p:spPr>
            <a:xfrm>
              <a:off x="10073250" y="6223198"/>
              <a:ext cx="2118750" cy="634802"/>
            </a:xfrm>
            <a:prstGeom prst="rect">
              <a:avLst/>
            </a:prstGeom>
            <a:grpFill/>
            <a:ln w="12700" cap="flat">
              <a:noFill/>
              <a:prstDash val="solid"/>
              <a:miter lim="8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21" name="等腰三角形 20">
              <a:extLst>
                <a:ext uri="{FF2B5EF4-FFF2-40B4-BE49-F238E27FC236}">
                  <a16:creationId xmlns:a16="http://schemas.microsoft.com/office/drawing/2014/main" xmlns="" id="{009DB6E1-9BBF-4B69-926C-ED18A83E1E4F}"/>
                </a:ext>
              </a:extLst>
            </p:cNvPr>
            <p:cNvSpPr/>
            <p:nvPr/>
          </p:nvSpPr>
          <p:spPr>
            <a:xfrm>
              <a:off x="9765890" y="6223198"/>
              <a:ext cx="619534" cy="634802"/>
            </a:xfrm>
            <a:prstGeom prst="triangle">
              <a:avLst/>
            </a:prstGeom>
            <a:grpFill/>
            <a:ln w="12700" cap="flat">
              <a:noFill/>
              <a:prstDash val="solid"/>
              <a:miter lim="8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grpSp>
        <p:nvGrpSpPr>
          <p:cNvPr id="4" name="组合 21">
            <a:extLst>
              <a:ext uri="{FF2B5EF4-FFF2-40B4-BE49-F238E27FC236}">
                <a16:creationId xmlns:a16="http://schemas.microsoft.com/office/drawing/2014/main" xmlns="" id="{155240FC-AA93-44DA-9233-8B917A787F63}"/>
              </a:ext>
            </a:extLst>
          </p:cNvPr>
          <p:cNvGrpSpPr/>
          <p:nvPr/>
        </p:nvGrpSpPr>
        <p:grpSpPr>
          <a:xfrm>
            <a:off x="10089050" y="6488681"/>
            <a:ext cx="1971263" cy="369330"/>
            <a:chOff x="9765890" y="6223198"/>
            <a:chExt cx="2426110" cy="634802"/>
          </a:xfrm>
          <a:solidFill>
            <a:schemeClr val="accent2"/>
          </a:solidFill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xmlns="" id="{B249E678-A098-415C-8980-717FBB47E32D}"/>
                </a:ext>
              </a:extLst>
            </p:cNvPr>
            <p:cNvSpPr/>
            <p:nvPr/>
          </p:nvSpPr>
          <p:spPr>
            <a:xfrm>
              <a:off x="10073250" y="6223198"/>
              <a:ext cx="2118750" cy="634802"/>
            </a:xfrm>
            <a:prstGeom prst="rect">
              <a:avLst/>
            </a:prstGeom>
            <a:grpFill/>
            <a:ln w="12700" cap="flat">
              <a:noFill/>
              <a:prstDash val="solid"/>
              <a:miter lim="8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24" name="等腰三角形 23">
              <a:extLst>
                <a:ext uri="{FF2B5EF4-FFF2-40B4-BE49-F238E27FC236}">
                  <a16:creationId xmlns:a16="http://schemas.microsoft.com/office/drawing/2014/main" xmlns="" id="{813B742E-6E76-45C0-B2CF-A570EA124D6C}"/>
                </a:ext>
              </a:extLst>
            </p:cNvPr>
            <p:cNvSpPr/>
            <p:nvPr/>
          </p:nvSpPr>
          <p:spPr>
            <a:xfrm>
              <a:off x="9765890" y="6223198"/>
              <a:ext cx="619534" cy="634802"/>
            </a:xfrm>
            <a:prstGeom prst="triangle">
              <a:avLst/>
            </a:prstGeom>
            <a:grpFill/>
            <a:ln w="12700" cap="flat">
              <a:noFill/>
              <a:prstDash val="solid"/>
              <a:miter lim="8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grpSp>
        <p:nvGrpSpPr>
          <p:cNvPr id="6" name="组合 24">
            <a:extLst>
              <a:ext uri="{FF2B5EF4-FFF2-40B4-BE49-F238E27FC236}">
                <a16:creationId xmlns:a16="http://schemas.microsoft.com/office/drawing/2014/main" xmlns="" id="{FB00B3A0-DB61-414D-867B-D5FD6EC678D4}"/>
              </a:ext>
            </a:extLst>
          </p:cNvPr>
          <p:cNvGrpSpPr/>
          <p:nvPr/>
        </p:nvGrpSpPr>
        <p:grpSpPr>
          <a:xfrm>
            <a:off x="10236537" y="6488681"/>
            <a:ext cx="1971263" cy="369330"/>
            <a:chOff x="9765890" y="6223198"/>
            <a:chExt cx="2426110" cy="634802"/>
          </a:xfrm>
          <a:solidFill>
            <a:schemeClr val="accent2">
              <a:lumMod val="75000"/>
              <a:alpha val="97000"/>
            </a:schemeClr>
          </a:solidFill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xmlns="" id="{432D257B-B525-48B4-8B8F-3E01453E446A}"/>
                </a:ext>
              </a:extLst>
            </p:cNvPr>
            <p:cNvSpPr/>
            <p:nvPr/>
          </p:nvSpPr>
          <p:spPr>
            <a:xfrm>
              <a:off x="10073250" y="6223198"/>
              <a:ext cx="2118750" cy="634802"/>
            </a:xfrm>
            <a:prstGeom prst="rect">
              <a:avLst/>
            </a:prstGeom>
            <a:grpFill/>
            <a:ln w="12700" cap="flat">
              <a:noFill/>
              <a:prstDash val="solid"/>
              <a:miter lim="8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27" name="等腰三角形 26">
              <a:extLst>
                <a:ext uri="{FF2B5EF4-FFF2-40B4-BE49-F238E27FC236}">
                  <a16:creationId xmlns:a16="http://schemas.microsoft.com/office/drawing/2014/main" xmlns="" id="{3BA7356F-5A23-4983-9832-B52E7A83C88C}"/>
                </a:ext>
              </a:extLst>
            </p:cNvPr>
            <p:cNvSpPr/>
            <p:nvPr/>
          </p:nvSpPr>
          <p:spPr>
            <a:xfrm>
              <a:off x="9765890" y="6223198"/>
              <a:ext cx="619534" cy="634802"/>
            </a:xfrm>
            <a:prstGeom prst="triangle">
              <a:avLst/>
            </a:prstGeom>
            <a:grpFill/>
            <a:ln w="12700" cap="flat">
              <a:noFill/>
              <a:prstDash val="solid"/>
              <a:miter lim="8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xmlns="" id="{58575741-7FE7-4ABA-9AC8-279782EDC83F}"/>
              </a:ext>
            </a:extLst>
          </p:cNvPr>
          <p:cNvSpPr txBox="1"/>
          <p:nvPr/>
        </p:nvSpPr>
        <p:spPr>
          <a:xfrm>
            <a:off x="10635443" y="6472514"/>
            <a:ext cx="1413205" cy="3693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kumimoji="0" lang="en-US" altLang="zh-CN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Times New Roman" panose="02020603050405020304"/>
              </a:rPr>
              <a:t>du.csdn.net</a:t>
            </a:r>
            <a:endParaRPr kumimoji="0" lang="zh-CN" altLang="en-US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Times New Roman" panose="02020603050405020304"/>
            </a:endParaRPr>
          </a:p>
        </p:txBody>
      </p:sp>
      <p:pic>
        <p:nvPicPr>
          <p:cNvPr id="15" name="Picture 3" descr="C:\Users\YZ\Desktop\重点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353390" y="3110136"/>
            <a:ext cx="723900" cy="7334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139628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"/>
          <p:cNvSpPr txBox="1">
            <a:spLocks/>
          </p:cNvSpPr>
          <p:nvPr/>
        </p:nvSpPr>
        <p:spPr>
          <a:xfrm>
            <a:off x="473714" y="-7781"/>
            <a:ext cx="8229600" cy="563307"/>
          </a:xfrm>
          <a:prstGeom prst="rect">
            <a:avLst/>
          </a:prstGeom>
        </p:spPr>
        <p:txBody>
          <a:bodyPr/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小米兰亭" panose="03000502000000000000" charset="-122"/>
                <a:ea typeface="小米兰亭" panose="03000502000000000000" charset="-122"/>
                <a:cs typeface="小米兰亭" panose="03000502000000000000" charset="-122"/>
                <a:sym typeface="Arial" panose="020B0604020202020204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r>
              <a:rPr kumimoji="1" lang="zh-CN" altLang="en-US" dirty="0" smtClean="0"/>
              <a:t>    权重的初始化</a:t>
            </a:r>
            <a:endParaRPr kumimoji="1"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870333" y="1024569"/>
            <a:ext cx="637779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微软雅黑"/>
                <a:ea typeface="微软雅黑"/>
                <a:cs typeface="微软雅黑"/>
              </a:rPr>
              <a:t>最原始的初始化：全部为固定值</a:t>
            </a:r>
          </a:p>
          <a:p>
            <a:endParaRPr kumimoji="1" lang="zh-CN" altLang="en-US" dirty="0" smtClean="0">
              <a:latin typeface="微软雅黑"/>
              <a:ea typeface="微软雅黑"/>
              <a:cs typeface="微软雅黑"/>
            </a:endParaRPr>
          </a:p>
          <a:p>
            <a:endParaRPr kumimoji="1" lang="zh-CN" altLang="en-US" dirty="0" smtClean="0">
              <a:latin typeface="微软雅黑"/>
              <a:ea typeface="微软雅黑"/>
              <a:cs typeface="微软雅黑"/>
            </a:endParaRPr>
          </a:p>
          <a:p>
            <a:r>
              <a:rPr kumimoji="1" lang="zh-CN" altLang="en-US" dirty="0" smtClean="0">
                <a:latin typeface="微软雅黑"/>
                <a:ea typeface="微软雅黑"/>
                <a:cs typeface="微软雅黑"/>
              </a:rPr>
              <a:t>稍好些的初始化：服从固定方差的独立高斯分布</a:t>
            </a:r>
          </a:p>
          <a:p>
            <a:endParaRPr kumimoji="1" lang="zh-CN" altLang="en-US" dirty="0" smtClean="0">
              <a:latin typeface="微软雅黑"/>
              <a:ea typeface="微软雅黑"/>
              <a:cs typeface="微软雅黑"/>
            </a:endParaRPr>
          </a:p>
          <a:p>
            <a:endParaRPr kumimoji="1" lang="zh-CN" altLang="en-US" dirty="0">
              <a:latin typeface="微软雅黑"/>
              <a:ea typeface="微软雅黑"/>
              <a:cs typeface="微软雅黑"/>
            </a:endParaRPr>
          </a:p>
          <a:p>
            <a:r>
              <a:rPr kumimoji="1" lang="en-US" altLang="zh-CN" dirty="0" smtClean="0">
                <a:latin typeface="微软雅黑"/>
                <a:ea typeface="微软雅黑"/>
                <a:cs typeface="微软雅黑"/>
              </a:rPr>
              <a:t>Xavier</a:t>
            </a:r>
            <a:r>
              <a:rPr kumimoji="1" lang="zh-CN" altLang="en-US" dirty="0" smtClean="0">
                <a:latin typeface="微软雅黑"/>
                <a:ea typeface="微软雅黑"/>
                <a:cs typeface="微软雅黑"/>
              </a:rPr>
              <a:t>初始化：服从动态方差的独立高斯分布</a:t>
            </a:r>
          </a:p>
          <a:p>
            <a:endParaRPr kumimoji="1" lang="zh-CN" altLang="en-US" dirty="0" smtClean="0">
              <a:latin typeface="微软雅黑"/>
              <a:ea typeface="微软雅黑"/>
              <a:cs typeface="微软雅黑"/>
            </a:endParaRPr>
          </a:p>
          <a:p>
            <a:endParaRPr kumimoji="1" lang="zh-CN" altLang="en-US" dirty="0">
              <a:latin typeface="微软雅黑"/>
              <a:ea typeface="微软雅黑"/>
              <a:cs typeface="微软雅黑"/>
            </a:endParaRPr>
          </a:p>
          <a:p>
            <a:endParaRPr kumimoji="1" lang="zh-CN" altLang="en-US" dirty="0" smtClean="0">
              <a:latin typeface="微软雅黑"/>
              <a:ea typeface="微软雅黑"/>
              <a:cs typeface="微软雅黑"/>
            </a:endParaRPr>
          </a:p>
          <a:p>
            <a:r>
              <a:rPr kumimoji="1" lang="en-US" altLang="zh-CN" dirty="0" smtClean="0">
                <a:latin typeface="微软雅黑"/>
                <a:ea typeface="微软雅黑"/>
                <a:cs typeface="微软雅黑"/>
              </a:rPr>
              <a:t>MSRA</a:t>
            </a:r>
            <a:r>
              <a:rPr kumimoji="1" lang="zh-CN" altLang="en-US" dirty="0" smtClean="0">
                <a:latin typeface="微软雅黑"/>
                <a:ea typeface="微软雅黑"/>
                <a:cs typeface="微软雅黑"/>
              </a:rPr>
              <a:t>初始化：服从动态方差的独立高斯分布</a:t>
            </a:r>
          </a:p>
          <a:p>
            <a:endParaRPr kumimoji="1" lang="zh-CN" altLang="en-US" dirty="0" smtClean="0">
              <a:latin typeface="微软雅黑"/>
              <a:ea typeface="微软雅黑"/>
              <a:cs typeface="微软雅黑"/>
            </a:endParaRPr>
          </a:p>
          <a:p>
            <a:endParaRPr kumimoji="1" lang="zh-CN" altLang="en-US" dirty="0">
              <a:latin typeface="微软雅黑"/>
              <a:ea typeface="微软雅黑"/>
              <a:cs typeface="微软雅黑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648" y="4159189"/>
            <a:ext cx="1600200" cy="54610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3648" y="3003798"/>
            <a:ext cx="1600200" cy="5461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3648" y="2211710"/>
            <a:ext cx="1193800" cy="2413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3648" y="1432446"/>
            <a:ext cx="8509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27960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 txBox="1"/>
          <p:nvPr/>
        </p:nvSpPr>
        <p:spPr>
          <a:xfrm>
            <a:off x="943628" y="118403"/>
            <a:ext cx="2822576" cy="5977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/>
          </a:bodyPr>
          <a:lstStyle>
            <a:lvl1pPr>
              <a:lnSpc>
                <a:spcPct val="90000"/>
              </a:lnSpc>
              <a:defRPr sz="3200">
                <a:solidFill>
                  <a:srgbClr val="FFFFFF"/>
                </a:solidFill>
                <a:latin typeface="小米兰亭" panose="03000502000000000000" charset="-122"/>
                <a:ea typeface="小米兰亭" panose="03000502000000000000" charset="-122"/>
                <a:cs typeface="小米兰亭" panose="03000502000000000000" charset="-122"/>
                <a:sym typeface="小米兰亭" panose="03000502000000000000" charset="-122"/>
              </a:defRPr>
            </a:lvl1pPr>
          </a:lstStyle>
          <a:p>
            <a:r>
              <a:rPr lang="en-US" altLang="zh-CN" sz="2800" dirty="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Optimizer</a:t>
            </a:r>
            <a:endParaRPr sz="28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93214" y="815248"/>
            <a:ext cx="362107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hangingPunct="1">
              <a:buFont typeface="Arial" charset="0"/>
              <a:buChar char="•"/>
            </a:pPr>
            <a:r>
              <a:rPr kumimoji="1" lang="en-US" altLang="zh-CN" kern="1200" dirty="0" smtClean="0">
                <a:solidFill>
                  <a:prstClr val="black"/>
                </a:solidFill>
                <a:ea typeface="微软雅黑"/>
                <a:cs typeface=""/>
              </a:rPr>
              <a:t>GD</a:t>
            </a:r>
            <a:r>
              <a:rPr kumimoji="1" lang="zh-CN" altLang="en-US" kern="1200" dirty="0" smtClean="0">
                <a:solidFill>
                  <a:prstClr val="black"/>
                </a:solidFill>
                <a:ea typeface="微软雅黑"/>
                <a:cs typeface=""/>
              </a:rPr>
              <a:t>（</a:t>
            </a:r>
            <a:r>
              <a:rPr kumimoji="1" lang="en-US" altLang="zh-CN" kern="1200" dirty="0" smtClean="0">
                <a:solidFill>
                  <a:prstClr val="black"/>
                </a:solidFill>
                <a:ea typeface="微软雅黑"/>
                <a:cs typeface=""/>
              </a:rPr>
              <a:t>Gradient</a:t>
            </a:r>
            <a:r>
              <a:rPr kumimoji="1" lang="zh-CN" altLang="en-US" kern="1200" dirty="0" smtClean="0">
                <a:solidFill>
                  <a:prstClr val="black"/>
                </a:solidFill>
                <a:ea typeface="微软雅黑"/>
                <a:cs typeface=""/>
              </a:rPr>
              <a:t> </a:t>
            </a:r>
            <a:r>
              <a:rPr kumimoji="1" lang="en-US" altLang="zh-CN" kern="1200" dirty="0" smtClean="0">
                <a:solidFill>
                  <a:prstClr val="black"/>
                </a:solidFill>
                <a:ea typeface="微软雅黑"/>
                <a:cs typeface=""/>
              </a:rPr>
              <a:t>Descent</a:t>
            </a:r>
            <a:r>
              <a:rPr kumimoji="1" lang="zh-CN" altLang="en-US" kern="1200" dirty="0" smtClean="0">
                <a:solidFill>
                  <a:prstClr val="black"/>
                </a:solidFill>
                <a:ea typeface="微软雅黑"/>
                <a:cs typeface=""/>
              </a:rPr>
              <a:t>）</a:t>
            </a:r>
          </a:p>
          <a:p>
            <a:pPr marL="742950" lvl="1" indent="-285750" hangingPunct="1">
              <a:buFont typeface="Arial" charset="0"/>
              <a:buChar char="•"/>
            </a:pPr>
            <a:r>
              <a:rPr kumimoji="1" lang="zh-CN" altLang="en-US" sz="1600" kern="1200" dirty="0" smtClean="0">
                <a:solidFill>
                  <a:prstClr val="black"/>
                </a:solidFill>
                <a:ea typeface="微软雅黑"/>
                <a:cs typeface=""/>
              </a:rPr>
              <a:t>使用全部数据计算梯度</a:t>
            </a:r>
          </a:p>
          <a:p>
            <a:pPr marL="285750" indent="-285750" hangingPunct="1">
              <a:buFont typeface="Arial" charset="0"/>
              <a:buChar char="•"/>
            </a:pPr>
            <a:endParaRPr kumimoji="1" lang="zh-CN" altLang="en-US" kern="1200" dirty="0" smtClean="0">
              <a:solidFill>
                <a:prstClr val="black"/>
              </a:solidFill>
              <a:ea typeface="微软雅黑"/>
              <a:cs typeface=""/>
            </a:endParaRPr>
          </a:p>
          <a:p>
            <a:pPr marL="285750" indent="-285750" hangingPunct="1">
              <a:buFont typeface="Arial" charset="0"/>
              <a:buChar char="•"/>
            </a:pPr>
            <a:endParaRPr kumimoji="1" lang="zh-CN" altLang="en-US" kern="1200" dirty="0" smtClean="0">
              <a:solidFill>
                <a:prstClr val="black"/>
              </a:solidFill>
              <a:ea typeface="微软雅黑"/>
              <a:cs typeface=""/>
            </a:endParaRPr>
          </a:p>
          <a:p>
            <a:pPr marL="285750" indent="-285750" hangingPunct="1">
              <a:buFont typeface="Arial" charset="0"/>
              <a:buChar char="•"/>
            </a:pPr>
            <a:endParaRPr kumimoji="1" lang="zh-CN" altLang="en-US" kern="1200" dirty="0" smtClean="0">
              <a:solidFill>
                <a:prstClr val="black"/>
              </a:solidFill>
              <a:ea typeface="微软雅黑"/>
              <a:cs typeface=""/>
            </a:endParaRPr>
          </a:p>
          <a:p>
            <a:pPr marL="285750" indent="-285750" hangingPunct="1">
              <a:buFont typeface="Arial" charset="0"/>
              <a:buChar char="•"/>
            </a:pPr>
            <a:endParaRPr kumimoji="1" lang="zh-CN" altLang="en-US" kern="1200" dirty="0">
              <a:solidFill>
                <a:prstClr val="black"/>
              </a:solidFill>
              <a:ea typeface="微软雅黑"/>
              <a:cs typeface=""/>
            </a:endParaRPr>
          </a:p>
          <a:p>
            <a:pPr marL="285750" indent="-285750" hangingPunct="1">
              <a:buFont typeface="Arial" charset="0"/>
              <a:buChar char="•"/>
            </a:pPr>
            <a:endParaRPr kumimoji="1" lang="zh-CN" altLang="en-US" kern="1200" dirty="0" smtClean="0">
              <a:solidFill>
                <a:prstClr val="black"/>
              </a:solidFill>
              <a:ea typeface="微软雅黑"/>
              <a:cs typeface=""/>
            </a:endParaRPr>
          </a:p>
          <a:p>
            <a:pPr marL="285750" indent="-285750" hangingPunct="1">
              <a:buFont typeface="Arial" charset="0"/>
              <a:buChar char="•"/>
            </a:pPr>
            <a:r>
              <a:rPr kumimoji="1" lang="en-US" altLang="zh-CN" kern="1200" dirty="0" smtClean="0">
                <a:solidFill>
                  <a:prstClr val="black"/>
                </a:solidFill>
                <a:ea typeface="微软雅黑"/>
                <a:cs typeface=""/>
              </a:rPr>
              <a:t>SGD</a:t>
            </a:r>
            <a:r>
              <a:rPr kumimoji="1" lang="zh-CN" altLang="en-US" kern="1200" dirty="0" smtClean="0">
                <a:solidFill>
                  <a:prstClr val="black"/>
                </a:solidFill>
                <a:ea typeface="微软雅黑"/>
                <a:cs typeface=""/>
              </a:rPr>
              <a:t>（</a:t>
            </a:r>
            <a:r>
              <a:rPr lang="en-US" altLang="zh-CN" kern="1200" dirty="0">
                <a:solidFill>
                  <a:prstClr val="black"/>
                </a:solidFill>
                <a:ea typeface="微软雅黑"/>
                <a:cs typeface=""/>
              </a:rPr>
              <a:t>Stochastic </a:t>
            </a:r>
            <a:r>
              <a:rPr lang="en-US" altLang="zh-CN" kern="1200" dirty="0" smtClean="0">
                <a:solidFill>
                  <a:prstClr val="black"/>
                </a:solidFill>
                <a:ea typeface="微软雅黑"/>
                <a:cs typeface=""/>
              </a:rPr>
              <a:t>Gradient Descent</a:t>
            </a:r>
            <a:r>
              <a:rPr kumimoji="1" lang="zh-CN" altLang="en-US" kern="1200" dirty="0" smtClean="0">
                <a:solidFill>
                  <a:prstClr val="black"/>
                </a:solidFill>
                <a:ea typeface="微软雅黑"/>
                <a:cs typeface=""/>
              </a:rPr>
              <a:t>） </a:t>
            </a:r>
          </a:p>
          <a:p>
            <a:pPr marL="742950" lvl="1" indent="-285750" hangingPunct="1">
              <a:buFont typeface="Arial" charset="0"/>
              <a:buChar char="•"/>
            </a:pPr>
            <a:r>
              <a:rPr kumimoji="1" lang="zh-CN" altLang="en-US" sz="1600" kern="1200" dirty="0" smtClean="0">
                <a:solidFill>
                  <a:prstClr val="black"/>
                </a:solidFill>
                <a:ea typeface="微软雅黑"/>
                <a:cs typeface=""/>
              </a:rPr>
              <a:t>使用一条数据计算梯度，或者</a:t>
            </a:r>
          </a:p>
          <a:p>
            <a:pPr marL="742950" lvl="1" indent="-285750" hangingPunct="1">
              <a:buFont typeface="Arial" charset="0"/>
              <a:buChar char="•"/>
            </a:pPr>
            <a:r>
              <a:rPr kumimoji="1" lang="zh-CN" altLang="en-US" sz="1600" kern="1200" dirty="0" smtClean="0">
                <a:solidFill>
                  <a:prstClr val="black"/>
                </a:solidFill>
                <a:ea typeface="微软雅黑"/>
                <a:cs typeface=""/>
              </a:rPr>
              <a:t>使用</a:t>
            </a:r>
            <a:r>
              <a:rPr kumimoji="1" lang="en-US" altLang="zh-CN" sz="1600" kern="1200" dirty="0" err="1" smtClean="0">
                <a:solidFill>
                  <a:prstClr val="black"/>
                </a:solidFill>
                <a:ea typeface="微软雅黑"/>
                <a:cs typeface=""/>
              </a:rPr>
              <a:t>batch_size</a:t>
            </a:r>
            <a:r>
              <a:rPr kumimoji="1" lang="zh-CN" altLang="en-US" sz="1600" kern="1200" dirty="0" smtClean="0">
                <a:solidFill>
                  <a:prstClr val="black"/>
                </a:solidFill>
                <a:ea typeface="微软雅黑"/>
                <a:cs typeface=""/>
              </a:rPr>
              <a:t>条数据</a:t>
            </a:r>
          </a:p>
          <a:p>
            <a:pPr marL="285750" indent="-285750" hangingPunct="1">
              <a:buFont typeface="Arial" charset="0"/>
              <a:buChar char="•"/>
            </a:pPr>
            <a:endParaRPr kumimoji="1" lang="zh-CN" altLang="en-US" kern="1200" dirty="0" smtClean="0">
              <a:solidFill>
                <a:prstClr val="black"/>
              </a:solidFill>
              <a:ea typeface="微软雅黑"/>
              <a:cs typeface=""/>
            </a:endParaRPr>
          </a:p>
          <a:p>
            <a:pPr marL="285750" indent="-285750" hangingPunct="1">
              <a:buFont typeface="Arial" charset="0"/>
              <a:buChar char="•"/>
            </a:pPr>
            <a:endParaRPr kumimoji="1" lang="zh-CN" altLang="en-US" kern="1200" dirty="0">
              <a:solidFill>
                <a:prstClr val="black"/>
              </a:solidFill>
              <a:ea typeface="微软雅黑"/>
              <a:cs typeface=""/>
            </a:endParaRPr>
          </a:p>
          <a:p>
            <a:pPr marL="285750" indent="-285750" hangingPunct="1">
              <a:buFont typeface="Arial" charset="0"/>
              <a:buChar char="•"/>
            </a:pPr>
            <a:endParaRPr kumimoji="1" lang="zh-CN" altLang="en-US" kern="1200" dirty="0" smtClean="0">
              <a:solidFill>
                <a:prstClr val="black"/>
              </a:solidFill>
              <a:ea typeface="微软雅黑"/>
              <a:cs typeface=""/>
            </a:endParaRPr>
          </a:p>
          <a:p>
            <a:pPr marL="285750" indent="-285750" hangingPunct="1">
              <a:buFont typeface="Arial" charset="0"/>
              <a:buChar char="•"/>
            </a:pPr>
            <a:r>
              <a:rPr kumimoji="1" lang="en-US" altLang="zh-CN" kern="1200" dirty="0" smtClean="0">
                <a:solidFill>
                  <a:prstClr val="black"/>
                </a:solidFill>
                <a:ea typeface="微软雅黑"/>
                <a:cs typeface=""/>
              </a:rPr>
              <a:t>Momentum</a:t>
            </a:r>
            <a:r>
              <a:rPr kumimoji="1" lang="zh-CN" altLang="en-US" kern="1200" dirty="0" smtClean="0">
                <a:solidFill>
                  <a:prstClr val="black"/>
                </a:solidFill>
                <a:ea typeface="微软雅黑"/>
                <a:cs typeface=""/>
              </a:rPr>
              <a:t> </a:t>
            </a:r>
            <a:r>
              <a:rPr kumimoji="1" lang="en-US" altLang="zh-CN" kern="1200" dirty="0" smtClean="0">
                <a:solidFill>
                  <a:prstClr val="black"/>
                </a:solidFill>
                <a:ea typeface="微软雅黑"/>
                <a:cs typeface=""/>
              </a:rPr>
              <a:t>SGD</a:t>
            </a:r>
            <a:endParaRPr kumimoji="1" lang="zh-CN" altLang="en-US" kern="1200" dirty="0" smtClean="0">
              <a:solidFill>
                <a:prstClr val="black"/>
              </a:solidFill>
              <a:ea typeface="微软雅黑"/>
              <a:cs typeface=""/>
            </a:endParaRPr>
          </a:p>
          <a:p>
            <a:pPr hangingPunct="1"/>
            <a:endParaRPr kumimoji="1" lang="zh-CN" altLang="en-US" kern="1200" dirty="0" smtClean="0">
              <a:solidFill>
                <a:prstClr val="black"/>
              </a:solidFill>
              <a:ea typeface="微软雅黑"/>
              <a:cs typeface=""/>
            </a:endParaRPr>
          </a:p>
          <a:p>
            <a:pPr hangingPunct="1"/>
            <a:endParaRPr kumimoji="1" lang="zh-CN" altLang="en-US" kern="1200" dirty="0">
              <a:solidFill>
                <a:prstClr val="black"/>
              </a:solidFill>
              <a:ea typeface="微软雅黑"/>
              <a:cs typeface="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3" y="4931027"/>
            <a:ext cx="2355361" cy="593202"/>
          </a:xfrm>
          <a:prstGeom prst="rect">
            <a:avLst/>
          </a:prstGeom>
        </p:spPr>
      </p:pic>
      <p:grpSp>
        <p:nvGrpSpPr>
          <p:cNvPr id="2" name="组 1"/>
          <p:cNvGrpSpPr/>
          <p:nvPr/>
        </p:nvGrpSpPr>
        <p:grpSpPr>
          <a:xfrm>
            <a:off x="5663952" y="771432"/>
            <a:ext cx="4464496" cy="5494745"/>
            <a:chOff x="5663952" y="771433"/>
            <a:chExt cx="3649340" cy="4491479"/>
          </a:xfrm>
        </p:grpSpPr>
        <p:sp>
          <p:nvSpPr>
            <p:cNvPr id="17" name="文本框 16"/>
            <p:cNvSpPr txBox="1"/>
            <p:nvPr/>
          </p:nvSpPr>
          <p:spPr>
            <a:xfrm>
              <a:off x="5663952" y="771433"/>
              <a:ext cx="1995874" cy="32453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 hangingPunct="1">
                <a:buFont typeface="Arial" charset="0"/>
                <a:buChar char="•"/>
              </a:pPr>
              <a:r>
                <a:rPr kumimoji="1" lang="en-US" altLang="zh-CN" kern="1200" dirty="0" err="1">
                  <a:solidFill>
                    <a:prstClr val="black"/>
                  </a:solidFill>
                  <a:ea typeface="微软雅黑"/>
                  <a:cs typeface=""/>
                </a:rPr>
                <a:t>Nesterov</a:t>
              </a:r>
              <a:r>
                <a:rPr kumimoji="1" lang="zh-CN" altLang="en-US" kern="1200" dirty="0">
                  <a:solidFill>
                    <a:prstClr val="black"/>
                  </a:solidFill>
                  <a:ea typeface="微软雅黑"/>
                  <a:cs typeface=""/>
                </a:rPr>
                <a:t> </a:t>
              </a:r>
              <a:r>
                <a:rPr kumimoji="1" lang="en-US" altLang="zh-CN" kern="1200" dirty="0" smtClean="0">
                  <a:solidFill>
                    <a:prstClr val="black"/>
                  </a:solidFill>
                  <a:ea typeface="微软雅黑"/>
                  <a:cs typeface=""/>
                </a:rPr>
                <a:t>Momentum</a:t>
              </a:r>
              <a:endParaRPr kumimoji="1" lang="zh-CN" altLang="en-US" kern="1200" dirty="0" smtClean="0">
                <a:solidFill>
                  <a:prstClr val="black"/>
                </a:solidFill>
                <a:ea typeface="微软雅黑"/>
                <a:cs typeface=""/>
              </a:endParaRPr>
            </a:p>
            <a:p>
              <a:pPr marL="285750" indent="-285750" hangingPunct="1">
                <a:buFont typeface="Arial" charset="0"/>
                <a:buChar char="•"/>
              </a:pPr>
              <a:endParaRPr kumimoji="1" lang="zh-CN" altLang="en-US" kern="1200" dirty="0">
                <a:solidFill>
                  <a:prstClr val="black"/>
                </a:solidFill>
                <a:ea typeface="微软雅黑"/>
                <a:cs typeface=""/>
              </a:endParaRPr>
            </a:p>
            <a:p>
              <a:pPr marL="285750" indent="-285750" hangingPunct="1">
                <a:buFont typeface="Arial" charset="0"/>
                <a:buChar char="•"/>
              </a:pPr>
              <a:endParaRPr lang="zh-CN" altLang="en-US" kern="1200" dirty="0" smtClean="0">
                <a:solidFill>
                  <a:prstClr val="black"/>
                </a:solidFill>
                <a:ea typeface="微软雅黑"/>
                <a:cs typeface=""/>
              </a:endParaRPr>
            </a:p>
            <a:p>
              <a:pPr hangingPunct="1"/>
              <a:endParaRPr lang="zh-CN" altLang="en-US" kern="1200" dirty="0" smtClean="0">
                <a:solidFill>
                  <a:prstClr val="black"/>
                </a:solidFill>
                <a:ea typeface="微软雅黑"/>
                <a:cs typeface=""/>
              </a:endParaRPr>
            </a:p>
            <a:p>
              <a:pPr marL="285750" indent="-285750" hangingPunct="1">
                <a:buFont typeface="Arial" charset="0"/>
                <a:buChar char="•"/>
              </a:pPr>
              <a:endParaRPr lang="zh-CN" altLang="en-US" kern="1200" dirty="0" smtClean="0">
                <a:solidFill>
                  <a:prstClr val="black"/>
                </a:solidFill>
                <a:ea typeface="微软雅黑"/>
                <a:cs typeface=""/>
              </a:endParaRPr>
            </a:p>
            <a:p>
              <a:pPr marL="285750" indent="-285750" hangingPunct="1">
                <a:buFont typeface="Arial" charset="0"/>
                <a:buChar char="•"/>
              </a:pPr>
              <a:r>
                <a:rPr lang="en-US" altLang="zh-CN" kern="1200" dirty="0" err="1" smtClean="0">
                  <a:solidFill>
                    <a:prstClr val="black"/>
                  </a:solidFill>
                  <a:ea typeface="微软雅黑"/>
                  <a:cs typeface=""/>
                </a:rPr>
                <a:t>RMSprop</a:t>
              </a:r>
              <a:r>
                <a:rPr lang="zh-CN" altLang="en-US" kern="1200" dirty="0" smtClean="0">
                  <a:solidFill>
                    <a:prstClr val="black"/>
                  </a:solidFill>
                  <a:ea typeface="微软雅黑"/>
                  <a:cs typeface=""/>
                </a:rPr>
                <a:t> </a:t>
              </a:r>
              <a:endParaRPr lang="en-US" altLang="zh-CN" kern="1200" dirty="0">
                <a:solidFill>
                  <a:prstClr val="black"/>
                </a:solidFill>
                <a:ea typeface="微软雅黑"/>
                <a:cs typeface=""/>
              </a:endParaRPr>
            </a:p>
            <a:p>
              <a:pPr marL="285750" indent="-285750" hangingPunct="1">
                <a:buFont typeface="Arial" charset="0"/>
                <a:buChar char="•"/>
              </a:pPr>
              <a:endParaRPr lang="zh-CN" altLang="en-US" kern="1200" dirty="0" smtClean="0">
                <a:solidFill>
                  <a:prstClr val="black"/>
                </a:solidFill>
                <a:ea typeface="微软雅黑"/>
                <a:cs typeface=""/>
              </a:endParaRPr>
            </a:p>
            <a:p>
              <a:pPr marL="285750" indent="-285750" hangingPunct="1">
                <a:buFont typeface="Arial" charset="0"/>
                <a:buChar char="•"/>
              </a:pPr>
              <a:endParaRPr lang="zh-CN" altLang="en-US" kern="1200" dirty="0">
                <a:solidFill>
                  <a:prstClr val="black"/>
                </a:solidFill>
                <a:ea typeface="微软雅黑"/>
                <a:cs typeface=""/>
              </a:endParaRPr>
            </a:p>
            <a:p>
              <a:pPr marL="285750" indent="-285750" hangingPunct="1">
                <a:buFont typeface="Arial" charset="0"/>
                <a:buChar char="•"/>
              </a:pPr>
              <a:endParaRPr lang="zh-CN" altLang="en-US" kern="1200" dirty="0" smtClean="0">
                <a:solidFill>
                  <a:prstClr val="black"/>
                </a:solidFill>
                <a:ea typeface="微软雅黑"/>
                <a:cs typeface=""/>
              </a:endParaRPr>
            </a:p>
            <a:p>
              <a:pPr marL="285750" indent="-285750" hangingPunct="1">
                <a:buFont typeface="Arial" charset="0"/>
                <a:buChar char="•"/>
              </a:pPr>
              <a:endParaRPr lang="zh-CN" altLang="en-US" kern="1200" dirty="0">
                <a:solidFill>
                  <a:prstClr val="black"/>
                </a:solidFill>
                <a:ea typeface="微软雅黑"/>
                <a:cs typeface=""/>
              </a:endParaRPr>
            </a:p>
            <a:p>
              <a:pPr marL="285750" indent="-285750" hangingPunct="1">
                <a:buFont typeface="Arial" charset="0"/>
                <a:buChar char="•"/>
              </a:pPr>
              <a:endParaRPr lang="zh-CN" altLang="en-US" kern="1200" dirty="0" smtClean="0">
                <a:solidFill>
                  <a:prstClr val="black"/>
                </a:solidFill>
                <a:ea typeface="微软雅黑"/>
                <a:cs typeface=""/>
              </a:endParaRPr>
            </a:p>
            <a:p>
              <a:pPr marL="285750" indent="-285750" hangingPunct="1">
                <a:buFont typeface="Arial" charset="0"/>
                <a:buChar char="•"/>
              </a:pPr>
              <a:endParaRPr lang="zh-CN" altLang="en-US" kern="1200" dirty="0">
                <a:solidFill>
                  <a:prstClr val="black"/>
                </a:solidFill>
                <a:ea typeface="微软雅黑"/>
                <a:cs typeface=""/>
              </a:endParaRPr>
            </a:p>
            <a:p>
              <a:pPr marL="285750" indent="-285750" hangingPunct="1">
                <a:buFont typeface="Arial" charset="0"/>
                <a:buChar char="•"/>
              </a:pPr>
              <a:r>
                <a:rPr lang="en-US" altLang="zh-CN" kern="1200" dirty="0" smtClean="0">
                  <a:solidFill>
                    <a:prstClr val="black"/>
                  </a:solidFill>
                  <a:ea typeface="微软雅黑"/>
                  <a:cs typeface=""/>
                </a:rPr>
                <a:t>Adam</a:t>
              </a:r>
              <a:endParaRPr lang="en-US" altLang="zh-CN" kern="1200" dirty="0">
                <a:solidFill>
                  <a:prstClr val="black"/>
                </a:solidFill>
                <a:ea typeface="微软雅黑"/>
                <a:cs typeface=""/>
              </a:endParaRPr>
            </a:p>
            <a:p>
              <a:pPr marL="285750" indent="-285750" hangingPunct="1">
                <a:buFont typeface="Arial" charset="0"/>
                <a:buChar char="•"/>
              </a:pPr>
              <a:endParaRPr kumimoji="1" lang="zh-CN" altLang="en-US" kern="1200" dirty="0">
                <a:solidFill>
                  <a:prstClr val="black"/>
                </a:solidFill>
                <a:ea typeface="微软雅黑"/>
                <a:cs typeface="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23992" y="1203481"/>
              <a:ext cx="2870200" cy="431800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23992" y="2290417"/>
              <a:ext cx="3289300" cy="965200"/>
            </a:xfrm>
            <a:prstGeom prst="rect">
              <a:avLst/>
            </a:prstGeom>
          </p:spPr>
        </p:pic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23992" y="3750744"/>
              <a:ext cx="2211674" cy="1512168"/>
            </a:xfrm>
            <a:prstGeom prst="rect">
              <a:avLst/>
            </a:prstGeom>
          </p:spPr>
        </p:pic>
      </p:grpSp>
      <p:pic>
        <p:nvPicPr>
          <p:cNvPr id="22" name="图片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8807" y="1548838"/>
            <a:ext cx="2206630" cy="65602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 txBox="1"/>
          <p:nvPr/>
        </p:nvSpPr>
        <p:spPr>
          <a:xfrm>
            <a:off x="943628" y="118403"/>
            <a:ext cx="2822576" cy="5977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/>
          </a:bodyPr>
          <a:lstStyle>
            <a:lvl1pPr>
              <a:lnSpc>
                <a:spcPct val="90000"/>
              </a:lnSpc>
              <a:defRPr sz="3200">
                <a:solidFill>
                  <a:srgbClr val="FFFFFF"/>
                </a:solidFill>
                <a:latin typeface="小米兰亭" panose="03000502000000000000" charset="-122"/>
                <a:ea typeface="小米兰亭" panose="03000502000000000000" charset="-122"/>
                <a:cs typeface="小米兰亭" panose="03000502000000000000" charset="-122"/>
                <a:sym typeface="小米兰亭" panose="03000502000000000000" charset="-122"/>
              </a:defRPr>
            </a:lvl1pPr>
          </a:lstStyle>
          <a:p>
            <a:r>
              <a:rPr lang="en-US" altLang="zh-CN" sz="2800" dirty="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Optimizer</a:t>
            </a:r>
            <a:endParaRPr sz="28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868" y="1052736"/>
            <a:ext cx="6048672" cy="4189742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7032104" y="1052736"/>
            <a:ext cx="4680520" cy="276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hangingPunct="1">
              <a:buFont typeface="Arial" charset="0"/>
              <a:buChar char="•"/>
            </a:pPr>
            <a:r>
              <a:rPr kumimoji="1" lang="en-US" altLang="zh-CN" kern="1200" dirty="0">
                <a:solidFill>
                  <a:prstClr val="black"/>
                </a:solidFill>
                <a:ea typeface="微软雅黑"/>
                <a:cs typeface=""/>
              </a:rPr>
              <a:t>GD</a:t>
            </a:r>
            <a:r>
              <a:rPr kumimoji="1" lang="zh-CN" altLang="en-US" kern="1200" dirty="0">
                <a:solidFill>
                  <a:prstClr val="black"/>
                </a:solidFill>
                <a:ea typeface="微软雅黑"/>
                <a:cs typeface=""/>
              </a:rPr>
              <a:t>（</a:t>
            </a:r>
            <a:r>
              <a:rPr kumimoji="1" lang="en-US" altLang="zh-CN" kern="1200" dirty="0">
                <a:solidFill>
                  <a:prstClr val="black"/>
                </a:solidFill>
                <a:ea typeface="微软雅黑"/>
                <a:cs typeface=""/>
              </a:rPr>
              <a:t>Gradient</a:t>
            </a:r>
            <a:r>
              <a:rPr kumimoji="1" lang="zh-CN" altLang="en-US" kern="1200" dirty="0">
                <a:solidFill>
                  <a:prstClr val="black"/>
                </a:solidFill>
                <a:ea typeface="微软雅黑"/>
                <a:cs typeface=""/>
              </a:rPr>
              <a:t> </a:t>
            </a:r>
            <a:r>
              <a:rPr kumimoji="1" lang="en-US" altLang="zh-CN" kern="1200" dirty="0">
                <a:solidFill>
                  <a:prstClr val="black"/>
                </a:solidFill>
                <a:ea typeface="微软雅黑"/>
                <a:cs typeface=""/>
              </a:rPr>
              <a:t>Descent</a:t>
            </a:r>
            <a:r>
              <a:rPr kumimoji="1" lang="zh-CN" altLang="en-US" kern="1200" dirty="0">
                <a:solidFill>
                  <a:prstClr val="black"/>
                </a:solidFill>
                <a:ea typeface="微软雅黑"/>
                <a:cs typeface=""/>
              </a:rPr>
              <a:t>）</a:t>
            </a:r>
          </a:p>
          <a:p>
            <a:pPr marL="742950" lvl="1" indent="-285750" hangingPunct="1">
              <a:buFont typeface="Arial" charset="0"/>
              <a:buChar char="•"/>
            </a:pPr>
            <a:r>
              <a:rPr kumimoji="1" lang="zh-CN" altLang="en-US" sz="1600" kern="1200" dirty="0">
                <a:solidFill>
                  <a:prstClr val="black"/>
                </a:solidFill>
                <a:ea typeface="微软雅黑"/>
                <a:cs typeface=""/>
              </a:rPr>
              <a:t>使用全部数据计算梯度</a:t>
            </a:r>
          </a:p>
          <a:p>
            <a:pPr marL="285750" indent="-285750" hangingPunct="1">
              <a:buFont typeface="Arial" charset="0"/>
              <a:buChar char="•"/>
            </a:pPr>
            <a:endParaRPr kumimoji="1" lang="zh-CN" altLang="en-US" kern="1200" dirty="0">
              <a:solidFill>
                <a:prstClr val="black"/>
              </a:solidFill>
              <a:ea typeface="微软雅黑"/>
              <a:cs typeface=""/>
            </a:endParaRPr>
          </a:p>
          <a:p>
            <a:pPr marL="285750" indent="-285750" hangingPunct="1">
              <a:buFont typeface="Arial" charset="0"/>
              <a:buChar char="•"/>
            </a:pPr>
            <a:endParaRPr kumimoji="1" lang="zh-CN" altLang="en-US" kern="1200" dirty="0">
              <a:solidFill>
                <a:prstClr val="black"/>
              </a:solidFill>
              <a:ea typeface="微软雅黑"/>
              <a:cs typeface=""/>
            </a:endParaRPr>
          </a:p>
          <a:p>
            <a:pPr marL="285750" indent="-285750" hangingPunct="1">
              <a:buFont typeface="Arial" charset="0"/>
              <a:buChar char="•"/>
            </a:pPr>
            <a:endParaRPr kumimoji="1" lang="zh-CN" altLang="en-US" kern="1200" dirty="0">
              <a:solidFill>
                <a:prstClr val="black"/>
              </a:solidFill>
              <a:ea typeface="微软雅黑"/>
              <a:cs typeface=""/>
            </a:endParaRPr>
          </a:p>
          <a:p>
            <a:pPr marL="285750" indent="-285750" hangingPunct="1">
              <a:buFont typeface="Arial" charset="0"/>
              <a:buChar char="•"/>
            </a:pPr>
            <a:endParaRPr kumimoji="1" lang="zh-CN" altLang="en-US" kern="1200" dirty="0">
              <a:solidFill>
                <a:prstClr val="black"/>
              </a:solidFill>
              <a:ea typeface="微软雅黑"/>
              <a:cs typeface=""/>
            </a:endParaRPr>
          </a:p>
          <a:p>
            <a:pPr marL="285750" indent="-285750" hangingPunct="1">
              <a:buFont typeface="Arial" charset="0"/>
              <a:buChar char="•"/>
            </a:pPr>
            <a:endParaRPr kumimoji="1" lang="zh-CN" altLang="en-US" kern="1200" dirty="0">
              <a:solidFill>
                <a:prstClr val="black"/>
              </a:solidFill>
              <a:ea typeface="微软雅黑"/>
              <a:cs typeface=""/>
            </a:endParaRPr>
          </a:p>
          <a:p>
            <a:pPr marL="285750" indent="-285750" hangingPunct="1">
              <a:buFont typeface="Arial" charset="0"/>
              <a:buChar char="•"/>
            </a:pPr>
            <a:r>
              <a:rPr kumimoji="1" lang="en-US" altLang="zh-CN" kern="1200" dirty="0">
                <a:solidFill>
                  <a:prstClr val="black"/>
                </a:solidFill>
                <a:ea typeface="微软雅黑"/>
                <a:cs typeface=""/>
              </a:rPr>
              <a:t>SGD</a:t>
            </a:r>
            <a:r>
              <a:rPr kumimoji="1" lang="zh-CN" altLang="en-US" kern="1200" dirty="0">
                <a:solidFill>
                  <a:prstClr val="black"/>
                </a:solidFill>
                <a:ea typeface="微软雅黑"/>
                <a:cs typeface=""/>
              </a:rPr>
              <a:t>（</a:t>
            </a:r>
            <a:r>
              <a:rPr lang="en-US" altLang="zh-CN" kern="1200" dirty="0">
                <a:solidFill>
                  <a:prstClr val="black"/>
                </a:solidFill>
                <a:ea typeface="微软雅黑"/>
                <a:cs typeface=""/>
              </a:rPr>
              <a:t>Stochastic Gradient Descent</a:t>
            </a:r>
            <a:r>
              <a:rPr kumimoji="1" lang="zh-CN" altLang="en-US" kern="1200" dirty="0">
                <a:solidFill>
                  <a:prstClr val="black"/>
                </a:solidFill>
                <a:ea typeface="微软雅黑"/>
                <a:cs typeface=""/>
              </a:rPr>
              <a:t>） </a:t>
            </a:r>
          </a:p>
          <a:p>
            <a:pPr marL="742950" lvl="1" indent="-285750" hangingPunct="1">
              <a:buFont typeface="Arial" charset="0"/>
              <a:buChar char="•"/>
            </a:pPr>
            <a:r>
              <a:rPr kumimoji="1" lang="zh-CN" altLang="en-US" sz="1600" kern="1200" dirty="0">
                <a:solidFill>
                  <a:prstClr val="black"/>
                </a:solidFill>
                <a:ea typeface="微软雅黑"/>
                <a:cs typeface=""/>
              </a:rPr>
              <a:t>使用一条数据计算梯度，或者</a:t>
            </a:r>
          </a:p>
          <a:p>
            <a:pPr marL="742950" lvl="1" indent="-285750" hangingPunct="1">
              <a:buFont typeface="Arial" charset="0"/>
              <a:buChar char="•"/>
            </a:pPr>
            <a:r>
              <a:rPr kumimoji="1" lang="zh-CN" altLang="en-US" sz="1600" kern="1200" dirty="0">
                <a:solidFill>
                  <a:prstClr val="black"/>
                </a:solidFill>
                <a:ea typeface="微软雅黑"/>
                <a:cs typeface=""/>
              </a:rPr>
              <a:t>使用</a:t>
            </a:r>
            <a:r>
              <a:rPr kumimoji="1" lang="en-US" altLang="zh-CN" sz="1600" kern="1200" dirty="0" err="1">
                <a:solidFill>
                  <a:prstClr val="black"/>
                </a:solidFill>
                <a:ea typeface="微软雅黑"/>
                <a:cs typeface=""/>
              </a:rPr>
              <a:t>batch_size</a:t>
            </a:r>
            <a:r>
              <a:rPr kumimoji="1" lang="zh-CN" altLang="en-US" sz="1600" kern="1200" dirty="0">
                <a:solidFill>
                  <a:prstClr val="black"/>
                </a:solidFill>
                <a:ea typeface="微软雅黑"/>
                <a:cs typeface=""/>
              </a:rPr>
              <a:t>条数据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8168" y="1916832"/>
            <a:ext cx="2206630" cy="65602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 txBox="1"/>
          <p:nvPr/>
        </p:nvSpPr>
        <p:spPr>
          <a:xfrm>
            <a:off x="943628" y="118403"/>
            <a:ext cx="2822576" cy="5977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/>
          </a:bodyPr>
          <a:lstStyle>
            <a:lvl1pPr>
              <a:lnSpc>
                <a:spcPct val="90000"/>
              </a:lnSpc>
              <a:defRPr sz="3200">
                <a:solidFill>
                  <a:srgbClr val="FFFFFF"/>
                </a:solidFill>
                <a:latin typeface="小米兰亭" panose="03000502000000000000" charset="-122"/>
                <a:ea typeface="小米兰亭" panose="03000502000000000000" charset="-122"/>
                <a:cs typeface="小米兰亭" panose="03000502000000000000" charset="-122"/>
                <a:sym typeface="小米兰亭" panose="03000502000000000000" charset="-122"/>
              </a:defRPr>
            </a:lvl1pPr>
          </a:lstStyle>
          <a:p>
            <a:r>
              <a:rPr lang="en-US" altLang="zh-CN" sz="2800" dirty="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Optimizer</a:t>
            </a:r>
            <a:endParaRPr sz="28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868" y="1052736"/>
            <a:ext cx="6048672" cy="4189742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7680176" y="1412776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hangingPunct="1">
              <a:buFont typeface="Arial" charset="0"/>
              <a:buChar char="•"/>
            </a:pPr>
            <a:r>
              <a:rPr kumimoji="1" lang="en-US" altLang="zh-CN" kern="1200" dirty="0">
                <a:solidFill>
                  <a:prstClr val="black"/>
                </a:solidFill>
                <a:ea typeface="微软雅黑"/>
                <a:cs typeface=""/>
              </a:rPr>
              <a:t>Momentum</a:t>
            </a:r>
            <a:r>
              <a:rPr kumimoji="1" lang="zh-CN" altLang="en-US" kern="1200" dirty="0">
                <a:solidFill>
                  <a:prstClr val="black"/>
                </a:solidFill>
                <a:ea typeface="微软雅黑"/>
                <a:cs typeface=""/>
              </a:rPr>
              <a:t> </a:t>
            </a:r>
            <a:r>
              <a:rPr kumimoji="1" lang="en-US" altLang="zh-CN" kern="1200" dirty="0">
                <a:solidFill>
                  <a:prstClr val="black"/>
                </a:solidFill>
                <a:ea typeface="微软雅黑"/>
                <a:cs typeface=""/>
              </a:rPr>
              <a:t>SGD</a:t>
            </a:r>
            <a:endParaRPr kumimoji="1" lang="zh-CN" altLang="en-US" kern="1200" dirty="0">
              <a:solidFill>
                <a:prstClr val="black"/>
              </a:solidFill>
              <a:ea typeface="微软雅黑"/>
              <a:cs typeface="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0216" y="1916832"/>
            <a:ext cx="2355361" cy="593202"/>
          </a:xfrm>
          <a:prstGeom prst="rect">
            <a:avLst/>
          </a:prstGeom>
        </p:spPr>
      </p:pic>
      <p:cxnSp>
        <p:nvCxnSpPr>
          <p:cNvPr id="4" name="直线箭头连接符 3"/>
          <p:cNvCxnSpPr/>
          <p:nvPr/>
        </p:nvCxnSpPr>
        <p:spPr>
          <a:xfrm flipH="1">
            <a:off x="4151784" y="1916832"/>
            <a:ext cx="576064" cy="36004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直线箭头连接符 8"/>
          <p:cNvCxnSpPr/>
          <p:nvPr/>
        </p:nvCxnSpPr>
        <p:spPr>
          <a:xfrm flipH="1">
            <a:off x="3766204" y="2276872"/>
            <a:ext cx="385580" cy="233162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lgDash"/>
            <a:miter lim="800000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" name="直线箭头连接符 9"/>
          <p:cNvCxnSpPr/>
          <p:nvPr/>
        </p:nvCxnSpPr>
        <p:spPr>
          <a:xfrm flipH="1">
            <a:off x="4104163" y="2231803"/>
            <a:ext cx="95242" cy="699411"/>
          </a:xfrm>
          <a:prstGeom prst="straightConnector1">
            <a:avLst/>
          </a:prstGeom>
          <a:noFill/>
          <a:ln w="12700" cap="flat">
            <a:solidFill>
              <a:srgbClr val="FF0000"/>
            </a:solidFill>
            <a:prstDash val="solid"/>
            <a:miter lim="800000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直线箭头连接符 10"/>
          <p:cNvCxnSpPr/>
          <p:nvPr/>
        </p:nvCxnSpPr>
        <p:spPr>
          <a:xfrm flipH="1">
            <a:off x="3670962" y="2510034"/>
            <a:ext cx="95242" cy="699411"/>
          </a:xfrm>
          <a:prstGeom prst="straightConnector1">
            <a:avLst/>
          </a:prstGeom>
          <a:noFill/>
          <a:ln w="12700" cap="flat">
            <a:solidFill>
              <a:schemeClr val="tx1"/>
            </a:solidFill>
            <a:prstDash val="dashDot"/>
            <a:miter lim="800000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" name="直线箭头连接符 11"/>
          <p:cNvCxnSpPr/>
          <p:nvPr/>
        </p:nvCxnSpPr>
        <p:spPr>
          <a:xfrm flipH="1">
            <a:off x="3670962" y="2253561"/>
            <a:ext cx="528443" cy="955884"/>
          </a:xfrm>
          <a:prstGeom prst="straightConnector1">
            <a:avLst/>
          </a:prstGeom>
          <a:noFill/>
          <a:ln w="12700" cap="flat">
            <a:solidFill>
              <a:srgbClr val="008000"/>
            </a:solidFill>
            <a:prstDash val="solid"/>
            <a:miter lim="800000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4027080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 txBox="1"/>
          <p:nvPr/>
        </p:nvSpPr>
        <p:spPr>
          <a:xfrm>
            <a:off x="943628" y="118403"/>
            <a:ext cx="2822576" cy="5977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/>
          </a:bodyPr>
          <a:lstStyle>
            <a:lvl1pPr>
              <a:lnSpc>
                <a:spcPct val="90000"/>
              </a:lnSpc>
              <a:defRPr sz="3200">
                <a:solidFill>
                  <a:srgbClr val="FFFFFF"/>
                </a:solidFill>
                <a:latin typeface="小米兰亭" panose="03000502000000000000" charset="-122"/>
                <a:ea typeface="小米兰亭" panose="03000502000000000000" charset="-122"/>
                <a:cs typeface="小米兰亭" panose="03000502000000000000" charset="-122"/>
                <a:sym typeface="小米兰亭" panose="03000502000000000000" charset="-122"/>
              </a:defRPr>
            </a:lvl1pPr>
          </a:lstStyle>
          <a:p>
            <a:r>
              <a:rPr lang="en-US" altLang="zh-CN" sz="2800" dirty="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Optimizer</a:t>
            </a:r>
            <a:endParaRPr sz="28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868" y="1052736"/>
            <a:ext cx="6048672" cy="4189742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7248128" y="1052736"/>
            <a:ext cx="24416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hangingPunct="1">
              <a:buFont typeface="Arial" charset="0"/>
              <a:buChar char="•"/>
            </a:pPr>
            <a:r>
              <a:rPr kumimoji="1" lang="en-US" altLang="zh-CN" kern="1200" dirty="0" err="1">
                <a:solidFill>
                  <a:prstClr val="black"/>
                </a:solidFill>
                <a:ea typeface="微软雅黑"/>
                <a:cs typeface=""/>
              </a:rPr>
              <a:t>Nesterov</a:t>
            </a:r>
            <a:r>
              <a:rPr kumimoji="1" lang="zh-CN" altLang="en-US" kern="1200" dirty="0">
                <a:solidFill>
                  <a:prstClr val="black"/>
                </a:solidFill>
                <a:ea typeface="微软雅黑"/>
                <a:cs typeface=""/>
              </a:rPr>
              <a:t> </a:t>
            </a:r>
            <a:r>
              <a:rPr kumimoji="1" lang="en-US" altLang="zh-CN" kern="1200" dirty="0">
                <a:solidFill>
                  <a:prstClr val="black"/>
                </a:solidFill>
                <a:ea typeface="微软雅黑"/>
                <a:cs typeface=""/>
              </a:rPr>
              <a:t>Momentum</a:t>
            </a:r>
            <a:endParaRPr kumimoji="1" lang="zh-CN" altLang="en-US" kern="1200" dirty="0">
              <a:solidFill>
                <a:prstClr val="black"/>
              </a:solidFill>
              <a:ea typeface="微软雅黑"/>
              <a:cs typeface="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8168" y="1628800"/>
            <a:ext cx="3511319" cy="52825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6120" y="2825933"/>
            <a:ext cx="2997200" cy="14097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9689822" y="1422068"/>
            <a:ext cx="1518746" cy="566772"/>
          </a:xfrm>
          <a:prstGeom prst="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5F5F5F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7" name="任意形状 6"/>
          <p:cNvSpPr/>
          <p:nvPr/>
        </p:nvSpPr>
        <p:spPr>
          <a:xfrm>
            <a:off x="10146310" y="2090309"/>
            <a:ext cx="397050" cy="568882"/>
          </a:xfrm>
          <a:custGeom>
            <a:avLst/>
            <a:gdLst>
              <a:gd name="connsiteX0" fmla="*/ 370592 w 397050"/>
              <a:gd name="connsiteY0" fmla="*/ 0 h 568882"/>
              <a:gd name="connsiteX1" fmla="*/ 145702 w 397050"/>
              <a:gd name="connsiteY1" fmla="*/ 224907 h 568882"/>
              <a:gd name="connsiteX2" fmla="*/ 132474 w 397050"/>
              <a:gd name="connsiteY2" fmla="*/ 264596 h 568882"/>
              <a:gd name="connsiteX3" fmla="*/ 106016 w 397050"/>
              <a:gd name="connsiteY3" fmla="*/ 370435 h 568882"/>
              <a:gd name="connsiteX4" fmla="*/ 119245 w 397050"/>
              <a:gd name="connsiteY4" fmla="*/ 410124 h 568882"/>
              <a:gd name="connsiteX5" fmla="*/ 344135 w 397050"/>
              <a:gd name="connsiteY5" fmla="*/ 343975 h 568882"/>
              <a:gd name="connsiteX6" fmla="*/ 370592 w 397050"/>
              <a:gd name="connsiteY6" fmla="*/ 291056 h 568882"/>
              <a:gd name="connsiteX7" fmla="*/ 397050 w 397050"/>
              <a:gd name="connsiteY7" fmla="*/ 251366 h 568882"/>
              <a:gd name="connsiteX8" fmla="*/ 370592 w 397050"/>
              <a:gd name="connsiteY8" fmla="*/ 211677 h 568882"/>
              <a:gd name="connsiteX9" fmla="*/ 291219 w 397050"/>
              <a:gd name="connsiteY9" fmla="*/ 171988 h 568882"/>
              <a:gd name="connsiteX10" fmla="*/ 198618 w 397050"/>
              <a:gd name="connsiteY10" fmla="*/ 185217 h 568882"/>
              <a:gd name="connsiteX11" fmla="*/ 132474 w 397050"/>
              <a:gd name="connsiteY11" fmla="*/ 251366 h 568882"/>
              <a:gd name="connsiteX12" fmla="*/ 119245 w 397050"/>
              <a:gd name="connsiteY12" fmla="*/ 291056 h 568882"/>
              <a:gd name="connsiteX13" fmla="*/ 92787 w 397050"/>
              <a:gd name="connsiteY13" fmla="*/ 330745 h 568882"/>
              <a:gd name="connsiteX14" fmla="*/ 79558 w 397050"/>
              <a:gd name="connsiteY14" fmla="*/ 370435 h 568882"/>
              <a:gd name="connsiteX15" fmla="*/ 53101 w 397050"/>
              <a:gd name="connsiteY15" fmla="*/ 410124 h 568882"/>
              <a:gd name="connsiteX16" fmla="*/ 13414 w 397050"/>
              <a:gd name="connsiteY16" fmla="*/ 502733 h 568882"/>
              <a:gd name="connsiteX17" fmla="*/ 186 w 397050"/>
              <a:gd name="connsiteY17" fmla="*/ 568882 h 568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7050" h="568882">
                <a:moveTo>
                  <a:pt x="370592" y="0"/>
                </a:moveTo>
                <a:cubicBezTo>
                  <a:pt x="344131" y="24573"/>
                  <a:pt x="190162" y="147096"/>
                  <a:pt x="145702" y="224907"/>
                </a:cubicBezTo>
                <a:cubicBezTo>
                  <a:pt x="138784" y="237015"/>
                  <a:pt x="136143" y="251142"/>
                  <a:pt x="132474" y="264596"/>
                </a:cubicBezTo>
                <a:cubicBezTo>
                  <a:pt x="122906" y="299680"/>
                  <a:pt x="106016" y="370435"/>
                  <a:pt x="106016" y="370435"/>
                </a:cubicBezTo>
                <a:cubicBezTo>
                  <a:pt x="110426" y="383665"/>
                  <a:pt x="105440" y="408152"/>
                  <a:pt x="119245" y="410124"/>
                </a:cubicBezTo>
                <a:cubicBezTo>
                  <a:pt x="278236" y="432838"/>
                  <a:pt x="266990" y="421124"/>
                  <a:pt x="344135" y="343975"/>
                </a:cubicBezTo>
                <a:cubicBezTo>
                  <a:pt x="352954" y="326335"/>
                  <a:pt x="360808" y="308179"/>
                  <a:pt x="370592" y="291056"/>
                </a:cubicBezTo>
                <a:cubicBezTo>
                  <a:pt x="378480" y="277251"/>
                  <a:pt x="397050" y="267266"/>
                  <a:pt x="397050" y="251366"/>
                </a:cubicBezTo>
                <a:cubicBezTo>
                  <a:pt x="397050" y="235466"/>
                  <a:pt x="381834" y="222920"/>
                  <a:pt x="370592" y="211677"/>
                </a:cubicBezTo>
                <a:cubicBezTo>
                  <a:pt x="344946" y="186029"/>
                  <a:pt x="323500" y="182748"/>
                  <a:pt x="291219" y="171988"/>
                </a:cubicBezTo>
                <a:cubicBezTo>
                  <a:pt x="260352" y="176398"/>
                  <a:pt x="228483" y="176257"/>
                  <a:pt x="198618" y="185217"/>
                </a:cubicBezTo>
                <a:cubicBezTo>
                  <a:pt x="167490" y="194556"/>
                  <a:pt x="145962" y="224388"/>
                  <a:pt x="132474" y="251366"/>
                </a:cubicBezTo>
                <a:cubicBezTo>
                  <a:pt x="126238" y="263839"/>
                  <a:pt x="125481" y="278583"/>
                  <a:pt x="119245" y="291056"/>
                </a:cubicBezTo>
                <a:cubicBezTo>
                  <a:pt x="112135" y="305277"/>
                  <a:pt x="101606" y="317515"/>
                  <a:pt x="92787" y="330745"/>
                </a:cubicBezTo>
                <a:cubicBezTo>
                  <a:pt x="88377" y="343975"/>
                  <a:pt x="85794" y="357962"/>
                  <a:pt x="79558" y="370435"/>
                </a:cubicBezTo>
                <a:cubicBezTo>
                  <a:pt x="72448" y="384656"/>
                  <a:pt x="59364" y="395510"/>
                  <a:pt x="53101" y="410124"/>
                </a:cubicBezTo>
                <a:cubicBezTo>
                  <a:pt x="1848" y="529725"/>
                  <a:pt x="79837" y="403092"/>
                  <a:pt x="13414" y="502733"/>
                </a:cubicBezTo>
                <a:cubicBezTo>
                  <a:pt x="-2603" y="550789"/>
                  <a:pt x="186" y="528477"/>
                  <a:pt x="186" y="568882"/>
                </a:cubicBezTo>
              </a:path>
            </a:pathLst>
          </a:custGeom>
          <a:ln>
            <a:headEnd type="none"/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642162" y="2641268"/>
            <a:ext cx="1015661" cy="276997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b="0" i="0" u="none" strike="noStrike" cap="none" spc="0" normalizeH="0" baseline="0" dirty="0" smtClean="0">
                <a:ln>
                  <a:noFill/>
                </a:ln>
                <a:solidFill>
                  <a:srgbClr val="5F5F5F"/>
                </a:solidFill>
                <a:effectLst/>
                <a:uFillTx/>
                <a:latin typeface="微软雅黑"/>
                <a:ea typeface="微软雅黑"/>
                <a:cs typeface="微软雅黑"/>
                <a:sym typeface="Times New Roman" panose="02020603050405020304"/>
              </a:rPr>
              <a:t>这个不是乘法</a:t>
            </a:r>
            <a:endParaRPr kumimoji="0" lang="zh-CN" altLang="en-US" sz="1200" b="0" i="0" u="none" strike="noStrike" cap="none" spc="0" normalizeH="0" baseline="0" dirty="0">
              <a:ln>
                <a:noFill/>
              </a:ln>
              <a:solidFill>
                <a:srgbClr val="5F5F5F"/>
              </a:solidFill>
              <a:effectLst/>
              <a:uFillTx/>
              <a:latin typeface="微软雅黑"/>
              <a:ea typeface="微软雅黑"/>
              <a:cs typeface="微软雅黑"/>
              <a:sym typeface="Times New Roman" panose="02020603050405020304"/>
            </a:endParaRPr>
          </a:p>
        </p:txBody>
      </p:sp>
      <p:cxnSp>
        <p:nvCxnSpPr>
          <p:cNvPr id="10" name="直线箭头连接符 9"/>
          <p:cNvCxnSpPr/>
          <p:nvPr/>
        </p:nvCxnSpPr>
        <p:spPr>
          <a:xfrm flipH="1">
            <a:off x="4805863" y="2157052"/>
            <a:ext cx="576064" cy="36004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直线箭头连接符 10"/>
          <p:cNvCxnSpPr/>
          <p:nvPr/>
        </p:nvCxnSpPr>
        <p:spPr>
          <a:xfrm flipH="1">
            <a:off x="4420283" y="2517092"/>
            <a:ext cx="385580" cy="233162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lgDash"/>
            <a:miter lim="800000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" name="直线箭头连接符 11"/>
          <p:cNvCxnSpPr/>
          <p:nvPr/>
        </p:nvCxnSpPr>
        <p:spPr>
          <a:xfrm flipH="1">
            <a:off x="4758242" y="2472023"/>
            <a:ext cx="95242" cy="699411"/>
          </a:xfrm>
          <a:prstGeom prst="straightConnector1">
            <a:avLst/>
          </a:prstGeom>
          <a:noFill/>
          <a:ln w="12700" cap="flat">
            <a:solidFill>
              <a:srgbClr val="FF0000"/>
            </a:solidFill>
            <a:prstDash val="solid"/>
            <a:miter lim="800000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直线箭头连接符 12"/>
          <p:cNvCxnSpPr/>
          <p:nvPr/>
        </p:nvCxnSpPr>
        <p:spPr>
          <a:xfrm flipH="1">
            <a:off x="4325041" y="2750254"/>
            <a:ext cx="95242" cy="699411"/>
          </a:xfrm>
          <a:prstGeom prst="straightConnector1">
            <a:avLst/>
          </a:prstGeom>
          <a:noFill/>
          <a:ln w="12700" cap="flat">
            <a:solidFill>
              <a:schemeClr val="tx1"/>
            </a:solidFill>
            <a:prstDash val="dashDot"/>
            <a:miter lim="800000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直线箭头连接符 13"/>
          <p:cNvCxnSpPr/>
          <p:nvPr/>
        </p:nvCxnSpPr>
        <p:spPr>
          <a:xfrm flipH="1">
            <a:off x="4325041" y="2493781"/>
            <a:ext cx="528443" cy="955884"/>
          </a:xfrm>
          <a:prstGeom prst="straightConnector1">
            <a:avLst/>
          </a:prstGeom>
          <a:noFill/>
          <a:ln w="12700" cap="flat">
            <a:solidFill>
              <a:srgbClr val="008000"/>
            </a:solidFill>
            <a:prstDash val="solid"/>
            <a:miter lim="800000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直线箭头连接符 14"/>
          <p:cNvCxnSpPr/>
          <p:nvPr/>
        </p:nvCxnSpPr>
        <p:spPr>
          <a:xfrm flipH="1">
            <a:off x="4853484" y="1062028"/>
            <a:ext cx="576064" cy="36004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直线箭头连接符 15"/>
          <p:cNvCxnSpPr/>
          <p:nvPr/>
        </p:nvCxnSpPr>
        <p:spPr>
          <a:xfrm flipH="1">
            <a:off x="4467904" y="1422068"/>
            <a:ext cx="385580" cy="233162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lgDash"/>
            <a:miter lim="800000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直线箭头连接符 16"/>
          <p:cNvCxnSpPr/>
          <p:nvPr/>
        </p:nvCxnSpPr>
        <p:spPr>
          <a:xfrm>
            <a:off x="4467904" y="1655230"/>
            <a:ext cx="187936" cy="699411"/>
          </a:xfrm>
          <a:prstGeom prst="straightConnector1">
            <a:avLst/>
          </a:prstGeom>
          <a:noFill/>
          <a:ln w="12700" cap="flat">
            <a:solidFill>
              <a:srgbClr val="FF0000"/>
            </a:solidFill>
            <a:prstDash val="solid"/>
            <a:miter lim="800000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直线箭头连接符 18"/>
          <p:cNvCxnSpPr/>
          <p:nvPr/>
        </p:nvCxnSpPr>
        <p:spPr>
          <a:xfrm flipH="1">
            <a:off x="4655840" y="1398757"/>
            <a:ext cx="245266" cy="955884"/>
          </a:xfrm>
          <a:prstGeom prst="straightConnector1">
            <a:avLst/>
          </a:prstGeom>
          <a:noFill/>
          <a:ln w="12700" cap="flat">
            <a:solidFill>
              <a:srgbClr val="008000"/>
            </a:solidFill>
            <a:prstDash val="solid"/>
            <a:miter lim="800000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1681933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 txBox="1"/>
          <p:nvPr/>
        </p:nvSpPr>
        <p:spPr>
          <a:xfrm>
            <a:off x="943628" y="118403"/>
            <a:ext cx="2822576" cy="5977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/>
          </a:bodyPr>
          <a:lstStyle>
            <a:lvl1pPr>
              <a:lnSpc>
                <a:spcPct val="90000"/>
              </a:lnSpc>
              <a:defRPr sz="3200">
                <a:solidFill>
                  <a:srgbClr val="FFFFFF"/>
                </a:solidFill>
                <a:latin typeface="小米兰亭" panose="03000502000000000000" charset="-122"/>
                <a:ea typeface="小米兰亭" panose="03000502000000000000" charset="-122"/>
                <a:cs typeface="小米兰亭" panose="03000502000000000000" charset="-122"/>
                <a:sym typeface="小米兰亭" panose="03000502000000000000" charset="-122"/>
              </a:defRPr>
            </a:lvl1pPr>
          </a:lstStyle>
          <a:p>
            <a:r>
              <a:rPr lang="en-US" altLang="zh-CN" sz="2800" dirty="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Optimizer</a:t>
            </a:r>
            <a:endParaRPr sz="28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343472" y="1196752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hangingPunct="1">
              <a:buFont typeface="Arial" charset="0"/>
              <a:buChar char="•"/>
            </a:pPr>
            <a:r>
              <a:rPr lang="en-US" altLang="zh-CN" kern="1200" dirty="0" err="1">
                <a:solidFill>
                  <a:prstClr val="black"/>
                </a:solidFill>
                <a:ea typeface="微软雅黑"/>
                <a:cs typeface=""/>
              </a:rPr>
              <a:t>RMSprop</a:t>
            </a:r>
            <a:r>
              <a:rPr lang="zh-CN" altLang="en-US" kern="1200" dirty="0">
                <a:solidFill>
                  <a:prstClr val="black"/>
                </a:solidFill>
                <a:ea typeface="微软雅黑"/>
                <a:cs typeface=""/>
              </a:rPr>
              <a:t> </a:t>
            </a:r>
            <a:endParaRPr lang="en-US" altLang="zh-CN" kern="1200" dirty="0">
              <a:solidFill>
                <a:prstClr val="black"/>
              </a:solidFill>
              <a:ea typeface="微软雅黑"/>
              <a:cs typeface=""/>
            </a:endParaRPr>
          </a:p>
          <a:p>
            <a:pPr marL="285750" indent="-285750" hangingPunct="1">
              <a:buFont typeface="Arial" charset="0"/>
              <a:buChar char="•"/>
            </a:pPr>
            <a:endParaRPr lang="zh-CN" altLang="en-US" kern="1200" dirty="0">
              <a:solidFill>
                <a:prstClr val="black"/>
              </a:solidFill>
              <a:ea typeface="微软雅黑"/>
              <a:cs typeface=""/>
            </a:endParaRPr>
          </a:p>
          <a:p>
            <a:pPr marL="285750" indent="-285750" hangingPunct="1">
              <a:buFont typeface="Arial" charset="0"/>
              <a:buChar char="•"/>
            </a:pPr>
            <a:endParaRPr lang="zh-CN" altLang="en-US" kern="1200" dirty="0">
              <a:solidFill>
                <a:prstClr val="black"/>
              </a:solidFill>
              <a:ea typeface="微软雅黑"/>
              <a:cs typeface=""/>
            </a:endParaRPr>
          </a:p>
          <a:p>
            <a:pPr marL="285750" indent="-285750" hangingPunct="1">
              <a:buFont typeface="Arial" charset="0"/>
              <a:buChar char="•"/>
            </a:pPr>
            <a:endParaRPr lang="zh-CN" altLang="en-US" kern="1200" dirty="0">
              <a:solidFill>
                <a:prstClr val="black"/>
              </a:solidFill>
              <a:ea typeface="微软雅黑"/>
              <a:cs typeface=""/>
            </a:endParaRPr>
          </a:p>
          <a:p>
            <a:pPr marL="285750" indent="-285750" hangingPunct="1">
              <a:buFont typeface="Arial" charset="0"/>
              <a:buChar char="•"/>
            </a:pPr>
            <a:endParaRPr lang="zh-CN" altLang="en-US" kern="1200" dirty="0">
              <a:solidFill>
                <a:prstClr val="black"/>
              </a:solidFill>
              <a:ea typeface="微软雅黑"/>
              <a:cs typeface=""/>
            </a:endParaRPr>
          </a:p>
          <a:p>
            <a:pPr marL="285750" indent="-285750" hangingPunct="1">
              <a:buFont typeface="Arial" charset="0"/>
              <a:buChar char="•"/>
            </a:pPr>
            <a:endParaRPr lang="zh-CN" altLang="en-US" kern="1200" dirty="0">
              <a:solidFill>
                <a:prstClr val="black"/>
              </a:solidFill>
              <a:ea typeface="微软雅黑"/>
              <a:cs typeface=""/>
            </a:endParaRPr>
          </a:p>
          <a:p>
            <a:pPr marL="285750" indent="-285750" hangingPunct="1">
              <a:buFont typeface="Arial" charset="0"/>
              <a:buChar char="•"/>
            </a:pPr>
            <a:endParaRPr lang="zh-CN" altLang="en-US" kern="1200" dirty="0">
              <a:solidFill>
                <a:prstClr val="black"/>
              </a:solidFill>
              <a:ea typeface="微软雅黑"/>
              <a:cs typeface=""/>
            </a:endParaRPr>
          </a:p>
          <a:p>
            <a:pPr marL="285750" indent="-285750" hangingPunct="1">
              <a:buFont typeface="Arial" charset="0"/>
              <a:buChar char="•"/>
            </a:pPr>
            <a:r>
              <a:rPr lang="en-US" altLang="zh-CN" kern="1200" dirty="0">
                <a:solidFill>
                  <a:prstClr val="black"/>
                </a:solidFill>
                <a:ea typeface="微软雅黑"/>
                <a:cs typeface=""/>
              </a:rPr>
              <a:t>Adam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1504" y="1844824"/>
            <a:ext cx="4024034" cy="118079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1504" y="3631346"/>
            <a:ext cx="2705697" cy="1849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7857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rgbClr val="5F5F5F"/>
      </a:dk1>
      <a:lt1>
        <a:srgbClr val="F2F2F2"/>
      </a:lt1>
      <a:dk2>
        <a:srgbClr val="A7A7A7"/>
      </a:dk2>
      <a:lt2>
        <a:srgbClr val="535353"/>
      </a:lt2>
      <a:accent1>
        <a:srgbClr val="4A6982"/>
      </a:accent1>
      <a:accent2>
        <a:srgbClr val="E86262"/>
      </a:accent2>
      <a:accent3>
        <a:srgbClr val="878B79"/>
      </a:accent3>
      <a:accent4>
        <a:srgbClr val="E29860"/>
      </a:accent4>
      <a:accent5>
        <a:srgbClr val="A06C6D"/>
      </a:accent5>
      <a:accent6>
        <a:srgbClr val="DE8E86"/>
      </a:accent6>
      <a:hlink>
        <a:srgbClr val="0000FF"/>
      </a:hlink>
      <a:folHlink>
        <a:srgbClr val="FF00FF"/>
      </a:folHlink>
    </a:clrScheme>
    <a:fontScheme name="Office 主题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5F5F5F"/>
            </a:solidFill>
            <a:effectLst/>
            <a:uFillTx/>
            <a:latin typeface="Times New Roman" panose="02020603050405020304"/>
            <a:ea typeface="Times New Roman" panose="02020603050405020304"/>
            <a:cs typeface="Times New Roman" panose="02020603050405020304"/>
            <a:sym typeface="Times New Roman" panose="020206030504050203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5F5F5F"/>
            </a:solidFill>
            <a:effectLst/>
            <a:uFillTx/>
            <a:latin typeface="Times New Roman" panose="02020603050405020304"/>
            <a:ea typeface="Times New Roman" panose="02020603050405020304"/>
            <a:cs typeface="Times New Roman" panose="02020603050405020304"/>
            <a:sym typeface="Times New Roman" panose="020206030504050203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A6982"/>
      </a:accent1>
      <a:accent2>
        <a:srgbClr val="E86262"/>
      </a:accent2>
      <a:accent3>
        <a:srgbClr val="878B79"/>
      </a:accent3>
      <a:accent4>
        <a:srgbClr val="E29860"/>
      </a:accent4>
      <a:accent5>
        <a:srgbClr val="A06C6D"/>
      </a:accent5>
      <a:accent6>
        <a:srgbClr val="DE8E86"/>
      </a:accent6>
      <a:hlink>
        <a:srgbClr val="0000FF"/>
      </a:hlink>
      <a:folHlink>
        <a:srgbClr val="FF00FF"/>
      </a:folHlink>
    </a:clrScheme>
    <a:fontScheme name="Office 主题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5F5F5F"/>
            </a:solidFill>
            <a:effectLst/>
            <a:uFillTx/>
            <a:latin typeface="Times New Roman" panose="02020603050405020304"/>
            <a:ea typeface="Times New Roman" panose="02020603050405020304"/>
            <a:cs typeface="Times New Roman" panose="02020603050405020304"/>
            <a:sym typeface="Times New Roman" panose="020206030504050203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5F5F5F"/>
            </a:solidFill>
            <a:effectLst/>
            <a:uFillTx/>
            <a:latin typeface="Times New Roman" panose="02020603050405020304"/>
            <a:ea typeface="Times New Roman" panose="02020603050405020304"/>
            <a:cs typeface="Times New Roman" panose="02020603050405020304"/>
            <a:sym typeface="Times New Roman" panose="020206030504050203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1436</TotalTime>
  <Words>243</Words>
  <Application>Microsoft Macintosh PowerPoint</Application>
  <PresentationFormat>宽屏</PresentationFormat>
  <Paragraphs>102</Paragraphs>
  <Slides>12</Slides>
  <Notes>11</Notes>
  <HiddenSlides>0</HiddenSlides>
  <MMClips>4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Calibri</vt:lpstr>
      <vt:lpstr>Microsoft YaHei</vt:lpstr>
      <vt:lpstr>Times New Roman</vt:lpstr>
      <vt:lpstr>微软雅黑</vt:lpstr>
      <vt:lpstr>小米兰亭</vt:lpstr>
      <vt:lpstr>Arial</vt:lpstr>
      <vt:lpstr>Office 主题</vt:lpstr>
      <vt:lpstr>Week 6 深度神经网络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CSDN学院_课程PPT模板</dc:title>
  <dc:creator>CSDN学院</dc:creator>
  <dc:description>v1.1</dc:description>
  <cp:lastModifiedBy>Microsoft Office 用户</cp:lastModifiedBy>
  <cp:revision>27</cp:revision>
  <dcterms:created xsi:type="dcterms:W3CDTF">2017-06-22T11:40:54Z</dcterms:created>
  <dcterms:modified xsi:type="dcterms:W3CDTF">2018-05-27T11:17:29Z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2052-10.1.0.6554</vt:lpwstr>
  </property>
</Properties>
</file>